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53"/>
  </p:notesMasterIdLst>
  <p:handoutMasterIdLst>
    <p:handoutMasterId r:id="rId54"/>
  </p:handoutMasterIdLst>
  <p:sldIdLst>
    <p:sldId id="331" r:id="rId2"/>
    <p:sldId id="332" r:id="rId3"/>
    <p:sldId id="333" r:id="rId4"/>
    <p:sldId id="334" r:id="rId5"/>
    <p:sldId id="379" r:id="rId6"/>
    <p:sldId id="335" r:id="rId7"/>
    <p:sldId id="336" r:id="rId8"/>
    <p:sldId id="380" r:id="rId9"/>
    <p:sldId id="337" r:id="rId10"/>
    <p:sldId id="338" r:id="rId11"/>
    <p:sldId id="339" r:id="rId12"/>
    <p:sldId id="340" r:id="rId13"/>
    <p:sldId id="341" r:id="rId14"/>
    <p:sldId id="343" r:id="rId15"/>
    <p:sldId id="376" r:id="rId16"/>
    <p:sldId id="342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64" r:id="rId38"/>
    <p:sldId id="365" r:id="rId39"/>
    <p:sldId id="381" r:id="rId40"/>
    <p:sldId id="375" r:id="rId41"/>
    <p:sldId id="377" r:id="rId42"/>
    <p:sldId id="366" r:id="rId43"/>
    <p:sldId id="367" r:id="rId44"/>
    <p:sldId id="368" r:id="rId45"/>
    <p:sldId id="369" r:id="rId46"/>
    <p:sldId id="370" r:id="rId47"/>
    <p:sldId id="371" r:id="rId48"/>
    <p:sldId id="372" r:id="rId49"/>
    <p:sldId id="373" r:id="rId50"/>
    <p:sldId id="378" r:id="rId51"/>
    <p:sldId id="374" r:id="rId52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7" autoAdjust="0"/>
    <p:restoredTop sz="94667"/>
  </p:normalViewPr>
  <p:slideViewPr>
    <p:cSldViewPr snapToGrid="0">
      <p:cViewPr varScale="1">
        <p:scale>
          <a:sx n="76" d="100"/>
          <a:sy n="76" d="100"/>
        </p:scale>
        <p:origin x="1052" y="44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6.xml"/><Relationship Id="rId1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ED91D8C1-9D06-7740-857B-70FE01473EE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EA90849-5E2D-6A45-BA46-C4F8F7C3CE6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C7035730-B5BB-414D-A7F3-6E0661E748A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6A0B9F8-8DC9-3C48-8945-55745E5A570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 smtClean="0">
                <a:latin typeface="Helvetica" pitchFamily="2" charset="0"/>
              </a:defRPr>
            </a:lvl1pPr>
          </a:lstStyle>
          <a:p>
            <a:pPr>
              <a:defRPr/>
            </a:pPr>
            <a:fld id="{DCE52A29-8E57-49A1-9BFB-0759D88037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81726BD-0E5B-8F4B-81F6-79B15AC4F93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E484F3D-BDA7-084D-828D-1079F66A491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893829A-0A17-45D1-BD9B-EC3F86C206B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986081FC-E3FC-1D4F-9D56-22F88C7450B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0FA89617-6D7D-0E47-A3CC-25CF5A4BA4E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91858909-D0B7-FA45-A014-CF1F67EDAE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9071EC2-0A01-48F9-9CAF-891C8FE56E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00EB846F-2F0A-4C9C-B88D-092C420714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665E47C-C10F-4992-A271-A5F071BCBF1A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BB3AE7A0-F616-4931-A402-11CE533306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7146682-9923-413F-9BC8-73EF86C542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1661E3A8-A660-4482-9EFE-05B0F65B44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19C8348-6C41-4D82-8AC3-A58BA10F0B06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010114D3-CAC5-4AF4-93D3-F5D96A2303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855EE26-4AFB-4702-9896-C11CB920F7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0D78FC1F-5492-420C-8D34-0BD7EE23F2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11138CC-EDF6-46AC-A83B-23C5A28A0334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E4660216-C594-42A5-8FA2-131FA92C94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B8ECBEA-571C-45A4-8C9D-3280B6A37F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66964E56-81BC-4E05-931F-EB2DE7EFDD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F1907E-B10C-4080-801B-933AA1D89504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3E18E4D5-FEA7-4243-889B-7F91BB5E23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CE01D53A-6098-4BEF-9733-8801744A8C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6A72BB57-F63F-468A-81AE-831E977A78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290DC83-F086-481C-9E2C-49E2EACF66CA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E3E7082C-ED25-4498-8D85-4FD095C647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9AC533E6-32A2-4467-90DC-FAC17567C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F4195F71-0D75-43C2-B166-4C2E348175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EACE59-2C78-426B-B74D-EEE77C3827E5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369658E4-EF29-4252-9ABE-0293D453F6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A6157708-37F1-4DA5-89CA-593F0ADB31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282BFAF0-6455-4DBE-B847-E1A0C80A3B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8FC8B47-27CD-405D-AE07-B238863F1680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5E42DD52-B166-497E-8DA7-5B7DF68BF4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CCBC3098-7CAB-4B5B-A88E-46BB03A707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59687AD2-CCF8-426C-AB54-9316D0B3CE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FEA45-C62C-4E3D-A1EE-3055F953E8F9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F100FA7A-23F1-40FC-9DF0-C6B7E56631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13DC8CD5-7CB6-4E91-A635-BB80DECE1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95C12BFF-A1A0-4E0E-BEB8-851438A910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72CE50E-AF65-4F18-91D5-11B5737A8B37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1F9EFECD-F86A-4D74-B527-7D2A588A07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35F088E1-A678-4D8E-A1FA-569FA3779D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F8723CB7-7CC9-4994-8E50-A2E3CF0CA1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22C2676-A184-4096-970E-352CE78E0C65}" type="slidenum">
              <a:rPr lang="en-US" altLang="en-US">
                <a:latin typeface="Helvetica" panose="020B0604020202020204" pitchFamily="34" charset="0"/>
              </a:rPr>
              <a:pPr/>
              <a:t>23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8EDC282D-1D9D-4AD4-A4F8-8B1E28B453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29A7A1AB-8763-44D1-A285-4142F60A2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67704F53-75AA-49B0-8541-6CCF1CB441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097F478-FA7C-43C2-BA40-605438C589DB}" type="slidenum">
              <a:rPr lang="en-US" altLang="en-US">
                <a:latin typeface="Helvetica" panose="020B0604020202020204" pitchFamily="34" charset="0"/>
              </a:rPr>
              <a:pPr/>
              <a:t>24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192D71FA-25B4-4047-97D4-C6C30873C5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C18DD9D9-02BD-4CC8-BFED-06A6EAACF9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983C9499-3560-4590-9D10-005DE7F9E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725604-1549-4CCD-8DE5-6FBC0325300D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B1FCE1B1-6E05-4B46-9E79-7143ABFC7E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16B53B5-87EA-4F1C-8FD3-193D73FE3DB0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74DFD8A-2F82-44D3-99C2-3A3ABC99DB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F474309F-C479-4D77-8463-4F5A4EE56B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6470DC80-7155-4784-A3B3-50AA563044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4355F83-7499-4479-9269-1D792E538D9B}" type="slidenum">
              <a:rPr lang="en-US" altLang="en-US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4EA57C28-9ADF-4BD5-9942-286D187A6A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CC7A9F74-EBC4-4272-8DFD-6907534879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3CE897A3-5D66-429E-8D76-CC5E0BECF8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213BD92-EDC9-41D7-A81C-B46DFA5193B2}" type="slidenum">
              <a:rPr lang="en-US" altLang="en-US">
                <a:latin typeface="Helvetica" panose="020B0604020202020204" pitchFamily="34" charset="0"/>
              </a:rPr>
              <a:pPr/>
              <a:t>27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A8CBA676-368D-4FCA-A6FC-76C41815FD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BEDFB96-5338-4887-BAA5-F8446E2085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id="{4898FF22-CE53-4A42-9EFE-A209B8A7C8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FC91E2A-C3D2-44C0-90B4-6B3DF1745F84}" type="slidenum">
              <a:rPr lang="en-US" altLang="en-US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33607ED0-BB52-42CF-B7D3-FD21E46221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D84CBC8B-B8C8-4187-96AC-C702A740E1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id="{D040CA69-9D7F-4C14-B187-D2C1C4DBE0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49F411-DD66-41DA-B435-EAEF73B264E1}" type="slidenum">
              <a:rPr lang="en-US" altLang="en-US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8CCFE776-EE06-4317-A7CC-B8B4805D0A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D866C6CF-8809-45E4-83EB-33C816167E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A654C49D-B881-484F-B9BD-71A1F5D44F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89F5CF6-25F7-407F-BAB1-1B339958C2C0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38E487C6-7ED9-4DEF-BCD5-6070F4FAF5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E02ADD4D-296E-45C8-97C7-6129DAFFBE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id="{0BA71F41-D293-49C4-8357-AA72E62C3B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879C0CB-7B4C-4BBA-9922-407BDEABF73F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A5FE69B7-C10C-4471-BD77-1114C508D7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3F0100B4-67F7-41F9-88E2-655EE2ADB9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E63D437F-8C17-43B8-9441-0F15912F62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CA17359-27A5-45E5-88A7-ECA8EFB8E133}" type="slidenum">
              <a:rPr lang="en-US" altLang="en-US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2C98086E-CF08-4052-8F18-28126CE1F7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D11949D3-2BE9-4E42-BEEE-7AFAC0B4BF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id="{5F0238CF-1B34-40E7-8856-520F3A497F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F165ABB-9538-4EAF-A29C-CCB06AA58169}" type="slidenum">
              <a:rPr lang="en-US" altLang="en-US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D48A7785-D9D0-4FBB-ADB0-583E35CFD2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77855E1D-7992-482B-B230-67FBF1EBA9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EB2746A3-77C4-4930-8E38-A85362CD5B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F78FC82-3721-4D0D-87B6-C9F4691F7E8F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71DB10D3-74C4-4FE1-89B4-C2C1657458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E65A9E3F-22B4-4AE2-959A-A2396782FE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>
            <a:extLst>
              <a:ext uri="{FF2B5EF4-FFF2-40B4-BE49-F238E27FC236}">
                <a16:creationId xmlns:a16="http://schemas.microsoft.com/office/drawing/2014/main" id="{F497FAA7-9CD1-43C8-AD06-03B8C59C0C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72BEAA6-E846-4C23-94DC-EA1A7582E535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A4DDA1DF-BED9-4D05-9F4B-199961DC5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A45ACA94-A8A2-4683-8E4E-C9D064CECB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>
            <a:extLst>
              <a:ext uri="{FF2B5EF4-FFF2-40B4-BE49-F238E27FC236}">
                <a16:creationId xmlns:a16="http://schemas.microsoft.com/office/drawing/2014/main" id="{E4CE25DF-128F-409E-A203-62702A2C64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A8BFF21-4A7D-4642-8BC3-A2414822520F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6F60C481-D421-4072-A237-6EFEC67BE0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4EABDB6B-A53C-4F58-99F5-4BCBF7AB7A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>
            <a:extLst>
              <a:ext uri="{FF2B5EF4-FFF2-40B4-BE49-F238E27FC236}">
                <a16:creationId xmlns:a16="http://schemas.microsoft.com/office/drawing/2014/main" id="{3318195E-8F80-4C7F-9765-76C16EDC2B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4EB126-06FF-4AB7-B9AE-04E98BFC51EA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EBBDC8A9-0E56-47F6-AAAB-D74083CEED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D83DB5B2-E9A3-4622-824A-0C6345CB4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DD5B0EDD-0729-47F7-A939-91E569CC5C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D9E2EB-D4D1-4BA3-B56C-6A9927A5166A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456034AC-DFBF-46B0-8DC7-758B004648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B267A24A-44EC-4C53-A090-2147964E60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095814CA-6E56-4793-9EB5-00EC225830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F3E9513-EBE0-43F1-A70F-602C7C9F595E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1CA5899C-DEC5-42C3-A697-00AA7B9D64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14C2AC98-8F2B-4D88-89F5-E4BA21E1E9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8C1BF019-A13B-4723-A81D-C34C01E4F2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310CA9-C82A-4765-A5CD-30E8520E6451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7C90093D-2DF1-48E6-85B8-2D0BA2C8BF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A7BD030-3A8D-4985-8427-7FA0ED938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394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8C1BF019-A13B-4723-A81D-C34C01E4F2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310CA9-C82A-4765-A5CD-30E8520E6451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7C90093D-2DF1-48E6-85B8-2D0BA2C8BF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A7BD030-3A8D-4985-8427-7FA0ED938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>
            <a:extLst>
              <a:ext uri="{FF2B5EF4-FFF2-40B4-BE49-F238E27FC236}">
                <a16:creationId xmlns:a16="http://schemas.microsoft.com/office/drawing/2014/main" id="{63BD7146-BC90-40AB-B67F-4665593E35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6F6191B-DF42-425E-9AA2-A12BEB4AAC1A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3ABCB88-F57C-449F-9BBA-8CBCE10745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25B571F5-3F63-42A6-A2CE-11055A242D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F1F65DFC-1FCF-44F4-816C-B4FA740DF0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750DDC-AD40-4FDB-A5E3-8037842ED359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D871631B-2D6B-423F-977D-763E0EB425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0F0B748E-FF83-4BBD-9FDC-5CA494ADD4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792E8C3E-2315-4D93-A0D7-150D4C2209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54FA8A8-67E3-45F0-B56D-77126B37727B}" type="slidenum">
              <a:rPr lang="en-US" altLang="en-US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0D858959-F375-41C1-8786-934B1C6EC0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113CE57C-83FF-4EEB-88BA-A694A4170A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29BC7221-87EF-4E14-B108-FC66D19CAE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43E97AD-8B84-44A0-AD54-A928EC7C0CC6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90CB9A43-EE84-4040-A894-22712888F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A0D7BD98-55D1-4C72-BF30-1E97FA60D9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5FA4D3C0-E47B-490D-A52F-AC24FA7012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F0980B9-8DA3-429E-B4D6-A8D5F7D522F8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EFBC20D2-B338-46C3-A3D2-29C2231E8B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87A1363-0CBE-4D10-85FE-D675D2F0B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458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A351D08E-9068-43E8-B3A5-C7D126924C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A3C1BDE-EA32-4B63-81B3-7DEBC02CD3A1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B024E46F-A481-42CB-B3D3-885C6368A4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52ED2803-9F71-484A-910B-37B6415094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EF23F2EF-1FDB-4A69-980F-5F7BD57BB1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603ADE5-550D-43EB-852F-E33F981D89AD}" type="slidenum">
              <a:rPr lang="en-US" altLang="en-US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BCB0A4A0-1B0E-45A6-9578-2C0411A13E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5987B70C-DCB5-428C-9207-FD962F2F85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E41C5D5D-6AB9-4955-AAA8-EDDD7C7E8F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B62748-E105-4DF5-A01E-3D117AC1F369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FED9895A-88EE-4AF8-98C8-4AAE58B33F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E5239130-47D8-465E-A78A-6F9756E616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>
            <a:extLst>
              <a:ext uri="{FF2B5EF4-FFF2-40B4-BE49-F238E27FC236}">
                <a16:creationId xmlns:a16="http://schemas.microsoft.com/office/drawing/2014/main" id="{3AB2FF25-BFC2-4B06-A523-BCE46F6318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50B6C58-8CEF-4701-90F0-F1E1E6DA2B77}" type="slidenum">
              <a:rPr lang="en-US" altLang="en-US">
                <a:latin typeface="Helvetica" panose="020B0604020202020204" pitchFamily="34" charset="0"/>
              </a:rPr>
              <a:pPr/>
              <a:t>48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C091826B-73EE-4B5E-9475-60DDC91D92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56416C36-E415-4575-9E46-73C2C2CC2D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>
            <a:extLst>
              <a:ext uri="{FF2B5EF4-FFF2-40B4-BE49-F238E27FC236}">
                <a16:creationId xmlns:a16="http://schemas.microsoft.com/office/drawing/2014/main" id="{AD63D1B7-4F71-436A-BDBE-65E9B7AF3D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0E1F13B-B930-43DE-82B6-A1287E4C1980}" type="slidenum">
              <a:rPr lang="en-US" altLang="en-US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A4A1F33A-DABC-466D-9BC1-E803F245A2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4070F4A6-0DB6-4678-851C-8F8DB7EA9F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>
            <a:extLst>
              <a:ext uri="{FF2B5EF4-FFF2-40B4-BE49-F238E27FC236}">
                <a16:creationId xmlns:a16="http://schemas.microsoft.com/office/drawing/2014/main" id="{25564B72-4583-4CEA-9C87-A27D415DBC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38C94CB-3A5B-4E3C-937E-176733C9E57A}" type="slidenum">
              <a:rPr lang="en-US" altLang="en-US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CF328D5C-08FD-45FC-8153-A9BF59DAF6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DA5EDCF0-B32C-4721-B57B-E5220B538B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>
            <a:extLst>
              <a:ext uri="{FF2B5EF4-FFF2-40B4-BE49-F238E27FC236}">
                <a16:creationId xmlns:a16="http://schemas.microsoft.com/office/drawing/2014/main" id="{B1554B61-447D-4F76-806C-00038640C9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4D44878-1913-46D9-A963-FCD6845EA189}" type="slidenum">
              <a:rPr lang="en-US" altLang="en-US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93265A4B-D2F1-4CAF-B1C3-4788CEDD85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28952B04-C015-4BFE-A36D-0F4623696C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5FA4D3C0-E47B-490D-A52F-AC24FA7012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F0980B9-8DA3-429E-B4D6-A8D5F7D522F8}" type="slidenum">
              <a:rPr lang="en-US" altLang="en-US">
                <a:latin typeface="Helvetica" panose="020B0604020202020204" pitchFamily="34" charset="0"/>
              </a:rPr>
              <a:pPr/>
              <a:t>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EFBC20D2-B338-46C3-A3D2-29C2231E8B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87A1363-0CBE-4D10-85FE-D675D2F0B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9645B5D3-5E05-489B-BBD4-AE085D4280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B6E4A82-2BAA-4814-8D2B-C6FF14C7D755}" type="slidenum">
              <a:rPr lang="en-US" altLang="en-US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71B3673C-8E42-4AE1-9CE6-91C6F6E798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506D4954-0343-4F85-B861-69E9C14A6E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44B6F08-B757-4775-948B-82A383FC4E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6367FF-A034-4672-A7A6-EF40FC3647DF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949002C5-6154-47E3-A150-3CD3ABF30B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F945C94F-E772-44F5-A0E8-4B8589575E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A172A9F1-930E-458D-9EFE-99352AF585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3F45B-459A-489E-BA28-0EAF59E9B988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725E42B3-2CF7-4F66-83B2-145CA8AC25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2C7E05B6-7656-459D-9139-565F83D1B8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54E70112-4D82-40CB-99FA-FCA2881009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78F827-A544-4C0F-92F0-46CB0B074831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5FED1897-8544-42F4-AAFE-840967ED1A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B411AA7C-F79A-4FE5-8A35-140B450A92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528677A-F0D2-4E0A-AD62-64B7EDC340C2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85146E3B-CC0B-4DA7-BE07-1228820D5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77FB1A6-3249-491A-84CD-D9F7292D6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599C65A5-A3A0-4C4F-8682-AC41BA027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17821D32-0E94-42F7-BFC7-334528A3D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B2F82049-42CB-4D89-843E-C08279FB3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F815F50C-AB39-4C19-B3FF-768785C5D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CC966B73-6132-4F56-AD7B-5D1395ACB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8610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8457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7134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504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8742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2973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2944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2049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0171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28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4235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C168AD71-EF47-4325-9EDC-581173505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05795DC9-5092-4F89-9E7E-F28BA2ABA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60229"/>
            <a:ext cx="80772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9511BB0-7480-452D-818B-B7B6AD803C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41618" y="1233488"/>
            <a:ext cx="7692782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6EFE8EC-E287-CE45-9350-2599F9C99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0C4BCFC9-5681-48E3-83F1-69D1ABE5ED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95DD4AED-41D4-144A-A78B-F803DD55E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786455B-0E49-7043-976C-F39EC083E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987648D4-1B75-3442-8C55-C356A57DB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12.</a:t>
            </a:r>
            <a:fld id="{CD029894-D5C5-4969-9FFF-8BF12CEA934F}" type="slidenum">
              <a:rPr lang="en-US" altLang="en-US" sz="1000" b="1" smtClean="0">
                <a:solidFill>
                  <a:srgbClr val="006699"/>
                </a:solidFill>
                <a:latin typeface="Helvetica" pitchFamily="2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itchFamily="2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EE037E24-CF12-9B4F-88FC-8CF109D62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018C6925-31DE-6C46-B90F-175471E65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4AB9084D-ACDF-46AB-A803-CC623A7F0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2CBD9974-2DAD-4016-A656-9F0EABFA135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17563"/>
            <a:ext cx="7772400" cy="2128837"/>
          </a:xfrm>
        </p:spPr>
        <p:txBody>
          <a:bodyPr/>
          <a:lstStyle/>
          <a:p>
            <a:pPr eaLnBrk="1" hangingPunct="1"/>
            <a:r>
              <a:rPr lang="en-US" altLang="en-US"/>
              <a:t>Chapter 12:  I/O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1C4E0BAC-3A26-4008-B4DB-2179A0F7AF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9326" y="248303"/>
            <a:ext cx="7620000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Device I/O Port Locations on PCs (partial)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7D041AE-5DB8-4D40-9330-4BADDBEE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6" y="1470992"/>
            <a:ext cx="7388740" cy="422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66AB7416-807E-4E88-BA4F-7F9F43A34D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Polling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E50E52FD-DF27-4E49-A119-E722849D7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014413"/>
            <a:ext cx="7735888" cy="5127625"/>
          </a:xfrm>
        </p:spPr>
        <p:txBody>
          <a:bodyPr/>
          <a:lstStyle/>
          <a:p>
            <a:pPr>
              <a:defRPr/>
            </a:pPr>
            <a:r>
              <a:rPr lang="en-US" sz="2000" dirty="0">
                <a:ea typeface="ＭＳ Ｐゴシック" charset="-128"/>
              </a:rPr>
              <a:t>For each byte of I/O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sz="2000" dirty="0">
                <a:ea typeface="ＭＳ Ｐゴシック" charset="-128"/>
              </a:rPr>
              <a:t>Read busy bit from status register until 0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sz="2000" dirty="0">
                <a:ea typeface="ＭＳ Ｐゴシック" charset="-128"/>
              </a:rPr>
              <a:t>Host sets read or write bit and if write copies data into data-out register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sz="2000" dirty="0">
                <a:ea typeface="ＭＳ Ｐゴシック" charset="-128"/>
              </a:rPr>
              <a:t>Host sets command-ready bit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sz="2000" dirty="0">
                <a:ea typeface="ＭＳ Ｐゴシック" charset="-128"/>
              </a:rPr>
              <a:t>Controller sets busy bit, executes transfer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sz="2000" dirty="0">
                <a:ea typeface="ＭＳ Ｐゴシック" charset="-128"/>
              </a:rPr>
              <a:t>Controller clears busy bit, error bit, command-ready bit when transfer done</a:t>
            </a:r>
          </a:p>
          <a:p>
            <a:pPr marL="400010" indent="-342883">
              <a:defRPr/>
            </a:pPr>
            <a:r>
              <a:rPr lang="en-US" sz="2000" dirty="0">
                <a:ea typeface="ＭＳ Ｐゴシック" charset="-128"/>
              </a:rPr>
              <a:t>Step 1 is </a:t>
            </a:r>
            <a:r>
              <a:rPr lang="en-US" sz="2000" b="1" dirty="0">
                <a:solidFill>
                  <a:srgbClr val="006699"/>
                </a:solidFill>
                <a:latin typeface="+mj-lt"/>
              </a:rPr>
              <a:t>busy-wait</a:t>
            </a:r>
            <a:r>
              <a:rPr lang="en-US" sz="2000" b="1" dirty="0">
                <a:ea typeface="ＭＳ Ｐゴシック" charset="-128"/>
              </a:rPr>
              <a:t> </a:t>
            </a:r>
            <a:r>
              <a:rPr lang="en-US" sz="2000" dirty="0">
                <a:ea typeface="ＭＳ Ｐゴシック" charset="-128"/>
              </a:rPr>
              <a:t>cycle to wait for I/O from device</a:t>
            </a:r>
          </a:p>
          <a:p>
            <a:pPr marL="800060" lvl="1" indent="-342883">
              <a:defRPr/>
            </a:pPr>
            <a:r>
              <a:rPr lang="en-US" sz="2000" dirty="0">
                <a:ea typeface="ＭＳ Ｐゴシック" charset="-128"/>
              </a:rPr>
              <a:t>Reasonable if device is fast</a:t>
            </a:r>
          </a:p>
          <a:p>
            <a:pPr marL="800060" lvl="1" indent="-342883">
              <a:defRPr/>
            </a:pPr>
            <a:r>
              <a:rPr lang="en-US" sz="2000" dirty="0">
                <a:ea typeface="ＭＳ Ｐゴシック" charset="-128"/>
              </a:rPr>
              <a:t>But inefficient if device slow</a:t>
            </a:r>
          </a:p>
          <a:p>
            <a:pPr marL="800060" lvl="1" indent="-342883">
              <a:defRPr/>
            </a:pPr>
            <a:r>
              <a:rPr lang="en-US" sz="2000" dirty="0">
                <a:ea typeface="ＭＳ Ｐゴシック" charset="-128"/>
              </a:rPr>
              <a:t>CPU switches to other tasks?</a:t>
            </a:r>
          </a:p>
          <a:p>
            <a:pPr marL="1142960" lvl="2" indent="-342883">
              <a:defRPr/>
            </a:pPr>
            <a:r>
              <a:rPr lang="en-US" sz="2000" dirty="0">
                <a:ea typeface="ＭＳ Ｐゴシック" charset="-128"/>
              </a:rPr>
              <a:t>But if miss a cycle data overwritten / lost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3E013420-E3E1-42C7-983E-40DA983C7C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Interrupts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AF4F4E91-1575-4B90-B20C-785525083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975" y="1069975"/>
            <a:ext cx="8041999" cy="4948238"/>
          </a:xfrm>
        </p:spPr>
        <p:txBody>
          <a:bodyPr/>
          <a:lstStyle/>
          <a:p>
            <a:r>
              <a:rPr lang="en-US" altLang="en-US" sz="2000" dirty="0"/>
              <a:t>Polling can happen in 3 instruction cycles</a:t>
            </a:r>
          </a:p>
          <a:p>
            <a:pPr lvl="1"/>
            <a:r>
              <a:rPr lang="en-US" altLang="en-US" sz="2000" dirty="0"/>
              <a:t>Read status, logical-and to extract status bit, branch if not zero</a:t>
            </a:r>
          </a:p>
          <a:p>
            <a:pPr lvl="1"/>
            <a:r>
              <a:rPr lang="en-US" altLang="en-US" sz="2000" dirty="0"/>
              <a:t>How to be more efficient if non-zero infrequently?</a:t>
            </a:r>
          </a:p>
          <a:p>
            <a:r>
              <a:rPr lang="en-US" altLang="en-US" sz="2000" dirty="0"/>
              <a:t>CPU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Interrupt-request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line</a:t>
            </a:r>
            <a:r>
              <a:rPr lang="en-US" altLang="en-US" sz="2000" dirty="0"/>
              <a:t> triggered by I/O device</a:t>
            </a:r>
          </a:p>
          <a:p>
            <a:pPr lvl="1"/>
            <a:r>
              <a:rPr lang="en-US" altLang="en-US" sz="2000" dirty="0"/>
              <a:t>Checked by processor after each instruction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Interrupt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handler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receives interrupts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Maskable</a:t>
            </a:r>
            <a:r>
              <a:rPr lang="en-US" altLang="en-US" sz="2000" dirty="0"/>
              <a:t> to ignore or delay some interrupts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Interrupt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vector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to dispatch interrupt to correct handler</a:t>
            </a:r>
          </a:p>
          <a:p>
            <a:pPr lvl="1"/>
            <a:r>
              <a:rPr lang="en-US" altLang="en-US" sz="2000" dirty="0"/>
              <a:t>Context switch at start and end</a:t>
            </a:r>
          </a:p>
          <a:p>
            <a:pPr lvl="1"/>
            <a:r>
              <a:rPr lang="en-US" altLang="en-US" sz="2000" dirty="0"/>
              <a:t>Based on priority</a:t>
            </a:r>
          </a:p>
          <a:p>
            <a:pPr lvl="1"/>
            <a:r>
              <a:rPr lang="en-US" altLang="en-US" sz="2000" dirty="0"/>
              <a:t>Some </a:t>
            </a:r>
            <a:r>
              <a:rPr lang="en-US" altLang="en-US" sz="2000" b="1" dirty="0" err="1">
                <a:solidFill>
                  <a:srgbClr val="006699"/>
                </a:solidFill>
                <a:latin typeface="+mj-lt"/>
              </a:rPr>
              <a:t>nonmaskable</a:t>
            </a:r>
            <a:endParaRPr lang="en-US" altLang="en-US" sz="2000" b="1" dirty="0">
              <a:solidFill>
                <a:srgbClr val="006699"/>
              </a:solidFill>
              <a:latin typeface="+mj-lt"/>
            </a:endParaRPr>
          </a:p>
          <a:p>
            <a:pPr lvl="1"/>
            <a:r>
              <a:rPr lang="en-US" altLang="en-US" sz="2000" dirty="0">
                <a:solidFill>
                  <a:srgbClr val="000000"/>
                </a:solidFill>
              </a:rPr>
              <a:t>Interrupt chaining if more than one device at same interrupt number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81ECD38A-AC8D-41F6-8833-63662AFADC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8988" y="233592"/>
            <a:ext cx="789781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Interrupt-Driven I/O Cycle</a:t>
            </a:r>
            <a:endParaRPr lang="en-US" altLang="en-US" sz="2400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25013DE9-A3BA-40F9-A790-C287B11C1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866" y="955133"/>
            <a:ext cx="5572056" cy="5491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2C03C3AC-94F3-4AFB-A28C-8ECC6987B5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892"/>
            <a:ext cx="8229600" cy="576263"/>
          </a:xfrm>
        </p:spPr>
        <p:txBody>
          <a:bodyPr/>
          <a:lstStyle/>
          <a:p>
            <a:r>
              <a:rPr lang="en-US" altLang="en-US" dirty="0"/>
              <a:t>Interrupts (Cont.)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CF7BDE57-650C-40E0-88CB-8A3901D724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0425" y="1165225"/>
            <a:ext cx="6864350" cy="4530725"/>
          </a:xfrm>
        </p:spPr>
        <p:txBody>
          <a:bodyPr/>
          <a:lstStyle/>
          <a:p>
            <a:r>
              <a:rPr lang="en-US" altLang="en-US" sz="2400" dirty="0"/>
              <a:t>Interrupt mechanism also used for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exceptions</a:t>
            </a:r>
          </a:p>
          <a:p>
            <a:pPr lvl="1"/>
            <a:r>
              <a:rPr lang="en-US" altLang="en-US" sz="2400" dirty="0"/>
              <a:t>Terminate process, crash system due to hardware error</a:t>
            </a:r>
          </a:p>
          <a:p>
            <a:r>
              <a:rPr lang="en-US" altLang="en-US" sz="2400" dirty="0"/>
              <a:t>Page fault executes when memory access error</a:t>
            </a:r>
          </a:p>
          <a:p>
            <a:r>
              <a:rPr lang="en-US" altLang="en-US" sz="2400" dirty="0"/>
              <a:t>System call executes via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trap</a:t>
            </a:r>
            <a:r>
              <a:rPr lang="en-US" altLang="en-US" sz="2400" dirty="0"/>
              <a:t> to trigger kernel to execute request</a:t>
            </a:r>
          </a:p>
          <a:p>
            <a:r>
              <a:rPr lang="en-US" altLang="en-US" sz="2400" dirty="0"/>
              <a:t>Multi-CPU systems can process interrupts concurrently</a:t>
            </a:r>
          </a:p>
          <a:p>
            <a:pPr lvl="1"/>
            <a:r>
              <a:rPr lang="en-US" altLang="en-US" sz="2400" dirty="0"/>
              <a:t>If operating system designed to handle it</a:t>
            </a:r>
          </a:p>
          <a:p>
            <a:r>
              <a:rPr lang="en-US" altLang="en-US" sz="2400" dirty="0"/>
              <a:t>Used for time-sensitive processing, frequent, must be fast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A662628E-D4C2-42F3-8884-F91FAAD338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Latency</a:t>
            </a:r>
          </a:p>
        </p:txBody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81D5E6AB-B77F-4623-A6B8-1F5B5E9E03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975" y="1069975"/>
            <a:ext cx="7654925" cy="4948238"/>
          </a:xfrm>
        </p:spPr>
        <p:txBody>
          <a:bodyPr/>
          <a:lstStyle/>
          <a:p>
            <a:r>
              <a:rPr lang="en-US" altLang="en-US" sz="2000" dirty="0"/>
              <a:t>Stressing interrupt management because even single-user systems manage hundreds or interrupts per second and servers hundreds of thousands</a:t>
            </a:r>
          </a:p>
          <a:p>
            <a:r>
              <a:rPr lang="en-US" altLang="en-US" sz="2000" dirty="0">
                <a:solidFill>
                  <a:srgbClr val="000000"/>
                </a:solidFill>
              </a:rPr>
              <a:t>For example, a quiet </a:t>
            </a:r>
            <a:r>
              <a:rPr lang="en-US" altLang="en-US" sz="2000" dirty="0" err="1">
                <a:solidFill>
                  <a:srgbClr val="000000"/>
                </a:solidFill>
              </a:rPr>
              <a:t>macOS</a:t>
            </a:r>
            <a:r>
              <a:rPr lang="en-US" altLang="en-US" sz="2000" dirty="0">
                <a:solidFill>
                  <a:srgbClr val="000000"/>
                </a:solidFill>
              </a:rPr>
              <a:t> desktop generated 23,000 interrupts over 10 seconds</a:t>
            </a:r>
          </a:p>
        </p:txBody>
      </p:sp>
      <p:pic>
        <p:nvPicPr>
          <p:cNvPr id="26627" name="Picture 2">
            <a:extLst>
              <a:ext uri="{FF2B5EF4-FFF2-40B4-BE49-F238E27FC236}">
                <a16:creationId xmlns:a16="http://schemas.microsoft.com/office/drawing/2014/main" id="{4FB7145A-0831-4FD5-9404-700B90FD0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2816225"/>
            <a:ext cx="5105400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9DB4C98D-1C11-4BFD-B9BB-7F7E5E2817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6602" y="253454"/>
            <a:ext cx="7661275" cy="560387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Intel Pentium Processor Event-Vector Table</a:t>
            </a:r>
          </a:p>
        </p:txBody>
      </p:sp>
      <p:pic>
        <p:nvPicPr>
          <p:cNvPr id="28674" name="Picture 5">
            <a:extLst>
              <a:ext uri="{FF2B5EF4-FFF2-40B4-BE49-F238E27FC236}">
                <a16:creationId xmlns:a16="http://schemas.microsoft.com/office/drawing/2014/main" id="{6122AF6E-4199-45A7-8FF8-1A13FE670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75" y="1160463"/>
            <a:ext cx="5859463" cy="470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D08A78FC-7817-46CC-8185-46578FF0FA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700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Direct Memory Access</a:t>
            </a: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5E3B8677-43AA-4783-8372-9A9684748C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990600"/>
            <a:ext cx="7681913" cy="4876800"/>
          </a:xfrm>
        </p:spPr>
        <p:txBody>
          <a:bodyPr/>
          <a:lstStyle/>
          <a:p>
            <a:r>
              <a:rPr lang="en-US" altLang="en-US" sz="2000" dirty="0"/>
              <a:t>Used to avoid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programmed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I/O</a:t>
            </a:r>
            <a:r>
              <a:rPr lang="en-US" altLang="en-US" sz="2000" dirty="0"/>
              <a:t> (one byte at a time) for large data movement </a:t>
            </a:r>
          </a:p>
          <a:p>
            <a:r>
              <a:rPr lang="en-US" altLang="en-US" sz="2000" dirty="0"/>
              <a:t>Requires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DMA</a:t>
            </a:r>
            <a:r>
              <a:rPr lang="en-US" altLang="en-US" sz="2000" dirty="0"/>
              <a:t> controller</a:t>
            </a:r>
          </a:p>
          <a:p>
            <a:r>
              <a:rPr lang="en-US" altLang="en-US" sz="2000" dirty="0"/>
              <a:t>Bypasses CPU to transfer data directly between I/O device and memory </a:t>
            </a:r>
            <a:endParaRPr lang="en-US" altLang="en-US" sz="900" dirty="0"/>
          </a:p>
          <a:p>
            <a:r>
              <a:rPr lang="en-US" altLang="en-US" sz="2000" dirty="0"/>
              <a:t>OS writes DMA command block into memory </a:t>
            </a:r>
          </a:p>
          <a:p>
            <a:pPr lvl="1"/>
            <a:r>
              <a:rPr lang="en-US" altLang="en-US" dirty="0"/>
              <a:t>Source and destination addresses</a:t>
            </a:r>
          </a:p>
          <a:p>
            <a:pPr lvl="1"/>
            <a:r>
              <a:rPr lang="en-US" altLang="en-US" dirty="0"/>
              <a:t>Read or write mode</a:t>
            </a:r>
          </a:p>
          <a:p>
            <a:pPr lvl="1"/>
            <a:r>
              <a:rPr lang="en-US" altLang="en-US" dirty="0"/>
              <a:t>Count of bytes</a:t>
            </a:r>
          </a:p>
          <a:p>
            <a:pPr lvl="1"/>
            <a:r>
              <a:rPr lang="en-US" altLang="en-US" dirty="0"/>
              <a:t>Writes location of command block to DMA controller</a:t>
            </a:r>
          </a:p>
          <a:p>
            <a:pPr lvl="1"/>
            <a:r>
              <a:rPr lang="en-US" altLang="en-US" dirty="0"/>
              <a:t>Bus mastering of DMA controller – grabs bus from CPU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Cycle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stealing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from CPU but still much more efficient</a:t>
            </a:r>
          </a:p>
          <a:p>
            <a:pPr lvl="1"/>
            <a:r>
              <a:rPr lang="en-US" altLang="en-US" dirty="0"/>
              <a:t>When done, interrupts to signal completion</a:t>
            </a:r>
            <a:endParaRPr lang="en-US" altLang="en-US" sz="2000" dirty="0"/>
          </a:p>
          <a:p>
            <a:r>
              <a:rPr lang="en-US" altLang="en-US" sz="2000" dirty="0"/>
              <a:t>Version that is aware of virtual addresses can be even more efficient -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DVMA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E0EDCF85-D76D-4DEC-8B62-664C27C3A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5056" y="367172"/>
            <a:ext cx="7712075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Six Step Process to Perform DMA Transfer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60A9E5D9-19B4-4F28-8107-5A2F1BEF7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724" y="964097"/>
            <a:ext cx="6447866" cy="553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id="{9E0667B2-C518-47C1-92A9-F7991721CA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5038" y="229641"/>
            <a:ext cx="77517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Application I/O Interface</a:t>
            </a:r>
          </a:p>
        </p:txBody>
      </p:sp>
      <p:sp>
        <p:nvSpPr>
          <p:cNvPr id="34818" name="Rectangle 3">
            <a:extLst>
              <a:ext uri="{FF2B5EF4-FFF2-40B4-BE49-F238E27FC236}">
                <a16:creationId xmlns:a16="http://schemas.microsoft.com/office/drawing/2014/main" id="{99EAB33C-CBCD-48B9-B0C5-E24953D8BE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028700"/>
            <a:ext cx="7853362" cy="4530725"/>
          </a:xfrm>
        </p:spPr>
        <p:txBody>
          <a:bodyPr/>
          <a:lstStyle/>
          <a:p>
            <a:r>
              <a:rPr lang="en-US" altLang="en-US" sz="2000" dirty="0"/>
              <a:t>I/O system calls encapsulate device behaviors in generic classes</a:t>
            </a:r>
          </a:p>
          <a:p>
            <a:r>
              <a:rPr lang="en-US" altLang="en-US" sz="2000" dirty="0"/>
              <a:t>Device-driver layer hides differences among I/O controllers from kernel</a:t>
            </a:r>
          </a:p>
          <a:p>
            <a:r>
              <a:rPr lang="en-US" altLang="en-US" sz="2000" dirty="0"/>
              <a:t>New devices talking already-implemented protocols need no extra work</a:t>
            </a:r>
          </a:p>
          <a:p>
            <a:r>
              <a:rPr lang="en-US" altLang="en-US" sz="2000" dirty="0"/>
              <a:t>Each OS has its own I/O subsystem structures and device driver frameworks</a:t>
            </a:r>
          </a:p>
          <a:p>
            <a:r>
              <a:rPr lang="en-US" altLang="en-US" sz="2000" dirty="0"/>
              <a:t>Devices vary in many dimensions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Character-stream</a:t>
            </a:r>
            <a:r>
              <a:rPr lang="en-US" altLang="en-US" sz="2000" b="1" dirty="0"/>
              <a:t> </a:t>
            </a:r>
            <a:r>
              <a:rPr lang="en-US" altLang="en-US" sz="2000" dirty="0"/>
              <a:t>or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block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Sequential</a:t>
            </a:r>
            <a:r>
              <a:rPr lang="en-US" altLang="en-US" sz="2000" b="1" dirty="0"/>
              <a:t> </a:t>
            </a:r>
            <a:r>
              <a:rPr lang="en-US" altLang="en-US" sz="2000" dirty="0"/>
              <a:t>or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random-access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Synchronous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or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asynchronous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(or both)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Sharable</a:t>
            </a:r>
            <a:r>
              <a:rPr lang="en-US" altLang="en-US" sz="2000" b="1" dirty="0"/>
              <a:t> </a:t>
            </a:r>
            <a:r>
              <a:rPr lang="en-US" altLang="en-US" sz="2000" dirty="0"/>
              <a:t>or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dedicated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Speed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of operation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read-write</a:t>
            </a:r>
            <a:r>
              <a:rPr lang="en-US" altLang="en-US" sz="2000" b="1" dirty="0"/>
              <a:t>,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read only</a:t>
            </a:r>
            <a:r>
              <a:rPr lang="en-US" altLang="en-US" sz="2000" b="1" dirty="0"/>
              <a:t>, </a:t>
            </a:r>
            <a:r>
              <a:rPr lang="en-US" altLang="en-US" sz="2000" dirty="0"/>
              <a:t>or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write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only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062D838C-D92E-4F35-BE3D-766954D76C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3288" y="239554"/>
            <a:ext cx="778351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12:  I/O Systems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217BA829-F93A-4170-8DF7-536F8C900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725" y="1082675"/>
            <a:ext cx="7783512" cy="4530725"/>
          </a:xfrm>
        </p:spPr>
        <p:txBody>
          <a:bodyPr/>
          <a:lstStyle/>
          <a:p>
            <a:r>
              <a:rPr lang="en-US" altLang="en-US" sz="2400" dirty="0"/>
              <a:t>Overview</a:t>
            </a:r>
          </a:p>
          <a:p>
            <a:r>
              <a:rPr lang="en-US" altLang="en-US" sz="2400" dirty="0"/>
              <a:t>I/O Hardware</a:t>
            </a:r>
          </a:p>
          <a:p>
            <a:r>
              <a:rPr lang="en-US" altLang="en-US" sz="2400" dirty="0"/>
              <a:t>Application I/O Interface</a:t>
            </a:r>
          </a:p>
          <a:p>
            <a:r>
              <a:rPr lang="en-US" altLang="en-US" sz="2400" dirty="0"/>
              <a:t>Kernel I/O Subsystem</a:t>
            </a:r>
          </a:p>
          <a:p>
            <a:r>
              <a:rPr lang="en-US" altLang="en-US" sz="2400" dirty="0"/>
              <a:t>Transforming I/O Requests to Hardware Operations</a:t>
            </a:r>
          </a:p>
          <a:p>
            <a:r>
              <a:rPr lang="en-US" altLang="en-US" sz="2400" smtClean="0"/>
              <a:t>Performance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A02EB766-58CB-4095-B504-FEF7CEBC4F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 Kernel I/O Structure</a:t>
            </a:r>
            <a:endParaRPr lang="en-US" altLang="en-US" sz="2400" dirty="0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D91E6BBB-9FA6-4BE0-A3F8-29E181B72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25" y="1184275"/>
            <a:ext cx="6775450" cy="492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366B6832-28AC-4288-B525-BCEEFB9AB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6325" y="219499"/>
            <a:ext cx="7772400" cy="598487"/>
          </a:xfrm>
        </p:spPr>
        <p:txBody>
          <a:bodyPr/>
          <a:lstStyle/>
          <a:p>
            <a:pPr eaLnBrk="1" hangingPunct="1"/>
            <a:r>
              <a:rPr lang="en-US" altLang="en-US" dirty="0"/>
              <a:t>Characteristics of I/O Devices</a:t>
            </a:r>
            <a:endParaRPr lang="en-US" altLang="en-US" sz="2400" dirty="0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AA6A421E-5B6D-415D-98E9-990C1A375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408113"/>
            <a:ext cx="6989763" cy="436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BAB99F9B-0394-4376-A52D-CC1A3D07D9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408" y="233592"/>
            <a:ext cx="7689850" cy="576263"/>
          </a:xfrm>
        </p:spPr>
        <p:txBody>
          <a:bodyPr/>
          <a:lstStyle/>
          <a:p>
            <a:r>
              <a:rPr lang="en-US" altLang="en-US" dirty="0"/>
              <a:t>Characteristics of I/O Devices (Cont.)</a:t>
            </a:r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6DDCB4B9-9F86-4EBF-9886-CB135CBDBB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5775" y="982663"/>
            <a:ext cx="8447088" cy="5075237"/>
          </a:xfrm>
        </p:spPr>
        <p:txBody>
          <a:bodyPr/>
          <a:lstStyle/>
          <a:p>
            <a:r>
              <a:rPr lang="en-US" altLang="en-US" dirty="0"/>
              <a:t>Subtleties of devices handled by device drivers</a:t>
            </a:r>
          </a:p>
          <a:p>
            <a:r>
              <a:rPr lang="en-US" altLang="en-US" dirty="0"/>
              <a:t>Broadly I/O devices can be grouped by the OS into</a:t>
            </a:r>
          </a:p>
          <a:p>
            <a:pPr lvl="1"/>
            <a:r>
              <a:rPr lang="en-US" altLang="en-US" dirty="0"/>
              <a:t>Block I/O</a:t>
            </a:r>
          </a:p>
          <a:p>
            <a:pPr lvl="1"/>
            <a:r>
              <a:rPr lang="en-US" altLang="en-US" dirty="0"/>
              <a:t>Character I/O (Stream)</a:t>
            </a:r>
          </a:p>
          <a:p>
            <a:pPr lvl="1"/>
            <a:r>
              <a:rPr lang="en-US" altLang="en-US" dirty="0"/>
              <a:t>Memory-mapped file access</a:t>
            </a:r>
          </a:p>
          <a:p>
            <a:pPr lvl="1"/>
            <a:r>
              <a:rPr lang="en-US" altLang="en-US" dirty="0"/>
              <a:t>Network sockets</a:t>
            </a:r>
          </a:p>
          <a:p>
            <a:r>
              <a:rPr lang="en-US" altLang="en-US" dirty="0"/>
              <a:t>For direct manipulation of I/O device specific characteristics, usually an escape / back door</a:t>
            </a:r>
          </a:p>
          <a:p>
            <a:pPr lvl="1"/>
            <a:r>
              <a:rPr lang="en-US" altLang="en-US" dirty="0"/>
              <a:t>Unix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ioctl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b="1" dirty="0"/>
              <a:t> </a:t>
            </a:r>
            <a:r>
              <a:rPr lang="en-US" altLang="en-US" dirty="0"/>
              <a:t>call to send arbitrary bits to a device control register and data to device data register</a:t>
            </a:r>
          </a:p>
          <a:p>
            <a:r>
              <a:rPr lang="en-US" altLang="en-US" dirty="0"/>
              <a:t>UNIX and Linux use tuple of “major” and “minor” device numbers to identify type and instance of devices (here major 8 and minors 0-4)</a:t>
            </a:r>
            <a:br>
              <a:rPr lang="en-US" altLang="en-US" dirty="0"/>
            </a:b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 ls –l /dev/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sda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</p:txBody>
      </p:sp>
      <p:pic>
        <p:nvPicPr>
          <p:cNvPr id="40963" name="Picture 2">
            <a:extLst>
              <a:ext uri="{FF2B5EF4-FFF2-40B4-BE49-F238E27FC236}">
                <a16:creationId xmlns:a16="http://schemas.microsoft.com/office/drawing/2014/main" id="{CE4B1ED9-65D3-449C-9391-C73BD1DD5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5356225"/>
            <a:ext cx="52451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>
            <a:extLst>
              <a:ext uri="{FF2B5EF4-FFF2-40B4-BE49-F238E27FC236}">
                <a16:creationId xmlns:a16="http://schemas.microsoft.com/office/drawing/2014/main" id="{56BB1AC1-4845-4D00-A5F8-55F680D6C9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39554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Block and Character Devices</a:t>
            </a:r>
          </a:p>
        </p:txBody>
      </p:sp>
      <p:sp>
        <p:nvSpPr>
          <p:cNvPr id="41986" name="Rectangle 3">
            <a:extLst>
              <a:ext uri="{FF2B5EF4-FFF2-40B4-BE49-F238E27FC236}">
                <a16:creationId xmlns:a16="http://schemas.microsoft.com/office/drawing/2014/main" id="{7AC75248-4F68-4258-9752-A54B268BA7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150938"/>
            <a:ext cx="6864350" cy="4530725"/>
          </a:xfrm>
        </p:spPr>
        <p:txBody>
          <a:bodyPr/>
          <a:lstStyle/>
          <a:p>
            <a:r>
              <a:rPr lang="en-US" altLang="en-US" sz="2400" dirty="0"/>
              <a:t>Block devices include disk drives</a:t>
            </a:r>
          </a:p>
          <a:p>
            <a:pPr lvl="1"/>
            <a:r>
              <a:rPr lang="en-US" altLang="en-US" sz="2400" dirty="0"/>
              <a:t>Commands include read, write, seek 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Raw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I/O</a:t>
            </a:r>
            <a:r>
              <a:rPr lang="en-US" altLang="en-US" sz="2400" dirty="0"/>
              <a:t>,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direct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I/O</a:t>
            </a:r>
            <a:r>
              <a:rPr lang="en-US" altLang="en-US" sz="2400" dirty="0"/>
              <a:t>,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or file-system access</a:t>
            </a:r>
          </a:p>
          <a:p>
            <a:pPr lvl="1"/>
            <a:r>
              <a:rPr lang="en-US" altLang="en-US" sz="2400" dirty="0"/>
              <a:t>Memory-mapped file access possible</a:t>
            </a:r>
          </a:p>
          <a:p>
            <a:pPr lvl="2"/>
            <a:r>
              <a:rPr lang="en-US" altLang="en-US" sz="2400" dirty="0"/>
              <a:t>File mapped to virtual memory and clusters brought via demand paging</a:t>
            </a:r>
          </a:p>
          <a:p>
            <a:pPr lvl="1"/>
            <a:r>
              <a:rPr lang="en-US" altLang="en-US" sz="2400" dirty="0"/>
              <a:t>DMA</a:t>
            </a:r>
          </a:p>
          <a:p>
            <a:r>
              <a:rPr lang="en-US" altLang="en-US" sz="2400" dirty="0"/>
              <a:t>Character devices include keyboards, mice, serial ports</a:t>
            </a:r>
          </a:p>
          <a:p>
            <a:pPr lvl="1"/>
            <a:r>
              <a:rPr lang="en-US" altLang="en-US" sz="2400" dirty="0"/>
              <a:t>Commands include </a:t>
            </a:r>
            <a:r>
              <a:rPr lang="en-US" altLang="en-US" sz="2800" b="1" dirty="0">
                <a:latin typeface="Courier New" panose="02070309020205020404" pitchFamily="49" charset="0"/>
              </a:rPr>
              <a:t>get()</a:t>
            </a:r>
            <a:r>
              <a:rPr lang="en-US" altLang="en-US" sz="2800" dirty="0">
                <a:latin typeface="Courier New" panose="02070309020205020404" pitchFamily="49" charset="0"/>
              </a:rPr>
              <a:t>, </a:t>
            </a:r>
            <a:r>
              <a:rPr lang="en-US" altLang="en-US" sz="2800" b="1" dirty="0">
                <a:latin typeface="Courier New" panose="02070309020205020404" pitchFamily="49" charset="0"/>
              </a:rPr>
              <a:t>put()</a:t>
            </a:r>
            <a:endParaRPr lang="en-US" altLang="en-US" sz="2800" b="1" dirty="0"/>
          </a:p>
          <a:p>
            <a:pPr lvl="1"/>
            <a:r>
              <a:rPr lang="en-US" altLang="en-US" sz="2400" dirty="0"/>
              <a:t>Libraries layered on top allow line editing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15781B1F-ED97-4AD2-80CE-6DDE676437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Network Devices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48497DA6-C858-433A-A746-450D62239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6796088" cy="4530725"/>
          </a:xfrm>
        </p:spPr>
        <p:txBody>
          <a:bodyPr/>
          <a:lstStyle/>
          <a:p>
            <a:r>
              <a:rPr lang="en-US" altLang="en-US" sz="2400" dirty="0"/>
              <a:t>Varying enough from block and character to have own interface</a:t>
            </a:r>
          </a:p>
          <a:p>
            <a:r>
              <a:rPr lang="en-US" altLang="en-US" sz="2400" dirty="0"/>
              <a:t>Linux, Unix, Windows and many others include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socket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interface</a:t>
            </a:r>
          </a:p>
          <a:p>
            <a:pPr lvl="1"/>
            <a:r>
              <a:rPr lang="en-US" altLang="en-US" sz="2400" dirty="0"/>
              <a:t>Separates network protocol from network operation</a:t>
            </a:r>
          </a:p>
          <a:p>
            <a:pPr lvl="1"/>
            <a:r>
              <a:rPr lang="en-US" altLang="en-US" sz="2400" dirty="0"/>
              <a:t>Includes </a:t>
            </a:r>
            <a:r>
              <a:rPr lang="en-US" altLang="en-US" sz="2400" b="1" dirty="0">
                <a:latin typeface="Courier New" panose="02070309020205020404" pitchFamily="49" charset="0"/>
              </a:rPr>
              <a:t>select()</a:t>
            </a:r>
            <a:r>
              <a:rPr lang="en-US" altLang="en-US" sz="2400" dirty="0"/>
              <a:t> functionality</a:t>
            </a:r>
          </a:p>
          <a:p>
            <a:r>
              <a:rPr lang="en-US" altLang="en-US" sz="2400" dirty="0"/>
              <a:t>Approaches vary widely (pipes, FIFOs, streams, queues, mailboxes)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>
            <a:extLst>
              <a:ext uri="{FF2B5EF4-FFF2-40B4-BE49-F238E27FC236}">
                <a16:creationId xmlns:a16="http://schemas.microsoft.com/office/drawing/2014/main" id="{97504D92-987C-4CDE-BB85-51E655D56C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Clocks and Timers</a:t>
            </a:r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id="{CBDBA113-287B-4559-8063-A7568AF9AD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50938"/>
            <a:ext cx="6548437" cy="4530725"/>
          </a:xfrm>
        </p:spPr>
        <p:txBody>
          <a:bodyPr/>
          <a:lstStyle/>
          <a:p>
            <a:r>
              <a:rPr lang="en-US" altLang="en-US" sz="2400" dirty="0"/>
              <a:t>Provide current time, elapsed time, timer</a:t>
            </a:r>
          </a:p>
          <a:p>
            <a:r>
              <a:rPr lang="en-US" altLang="en-US" sz="2400" dirty="0"/>
              <a:t>Normal resolution about 1/60 second</a:t>
            </a:r>
          </a:p>
          <a:p>
            <a:r>
              <a:rPr lang="en-US" altLang="en-US" sz="2400" dirty="0"/>
              <a:t>Some systems provide higher-resolution timers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Programmable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interval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timer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used for timings, periodic interrupts</a:t>
            </a:r>
          </a:p>
          <a:p>
            <a:r>
              <a:rPr lang="en-US" altLang="en-US" sz="2800" b="1" dirty="0" err="1">
                <a:latin typeface="Courier New" panose="02070309020205020404" pitchFamily="49" charset="0"/>
              </a:rPr>
              <a:t>ioctl</a:t>
            </a:r>
            <a:r>
              <a:rPr lang="en-US" altLang="en-US" sz="2800" b="1" dirty="0">
                <a:latin typeface="Courier New" panose="02070309020205020404" pitchFamily="49" charset="0"/>
              </a:rPr>
              <a:t>()</a:t>
            </a:r>
            <a:r>
              <a:rPr lang="en-US" altLang="en-US" sz="2400" b="1" dirty="0"/>
              <a:t> </a:t>
            </a:r>
            <a:r>
              <a:rPr lang="en-US" altLang="en-US" sz="2400" dirty="0"/>
              <a:t>(on UNIX) covers odd aspects of I/O such as clocks and timers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B6E74EBA-297F-4276-87B1-1C85D3E302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8579" y="247880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Nonblocking and Asynchronous I/O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C87DE507-5276-44EA-B418-8AD61FB442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50938"/>
            <a:ext cx="7885940" cy="4530725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Blocking</a:t>
            </a:r>
            <a:r>
              <a:rPr lang="en-US" altLang="en-US" sz="2000" b="1" dirty="0"/>
              <a:t> </a:t>
            </a:r>
            <a:r>
              <a:rPr lang="en-US" altLang="en-US" sz="2000" dirty="0"/>
              <a:t>- process suspended until I/O completed</a:t>
            </a:r>
          </a:p>
          <a:p>
            <a:pPr lvl="1"/>
            <a:r>
              <a:rPr lang="en-US" altLang="en-US" sz="2000" dirty="0"/>
              <a:t>Easy to use and understand</a:t>
            </a:r>
          </a:p>
          <a:p>
            <a:pPr lvl="1"/>
            <a:r>
              <a:rPr lang="en-US" altLang="en-US" sz="2000" dirty="0"/>
              <a:t>Insufficient for some needs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Nonblocking</a:t>
            </a:r>
            <a:r>
              <a:rPr lang="en-US" altLang="en-US" sz="2000" dirty="0"/>
              <a:t> - I/O call returns as much as available</a:t>
            </a:r>
          </a:p>
          <a:p>
            <a:pPr lvl="1"/>
            <a:r>
              <a:rPr lang="en-US" altLang="en-US" sz="2000" dirty="0"/>
              <a:t>User interface, data copy (buffered I/O)</a:t>
            </a:r>
          </a:p>
          <a:p>
            <a:pPr lvl="1"/>
            <a:r>
              <a:rPr lang="en-US" altLang="en-US" sz="2000" dirty="0"/>
              <a:t>Implemented via multi-threading</a:t>
            </a:r>
          </a:p>
          <a:p>
            <a:pPr lvl="1"/>
            <a:r>
              <a:rPr lang="en-US" altLang="en-US" sz="2000" dirty="0"/>
              <a:t>Returns quickly with count of bytes read or written</a:t>
            </a:r>
          </a:p>
          <a:p>
            <a:pPr lvl="1"/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select() </a:t>
            </a:r>
            <a:r>
              <a:rPr lang="en-US" altLang="en-US" sz="2000" dirty="0"/>
              <a:t>to find if data ready then 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read()</a:t>
            </a:r>
            <a:r>
              <a:rPr lang="en-US" altLang="en-US" sz="2400" b="1" dirty="0"/>
              <a:t> </a:t>
            </a:r>
            <a:r>
              <a:rPr lang="en-US" altLang="en-US" sz="2000" dirty="0"/>
              <a:t>or 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write()</a:t>
            </a:r>
            <a:r>
              <a:rPr lang="en-US" altLang="en-US" sz="2400" b="1" dirty="0"/>
              <a:t> </a:t>
            </a:r>
            <a:r>
              <a:rPr lang="en-US" altLang="en-US" sz="2000" dirty="0"/>
              <a:t>to transfer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Asynchronous</a:t>
            </a:r>
            <a:r>
              <a:rPr lang="en-US" altLang="en-US" sz="2000" dirty="0"/>
              <a:t> - process runs while I/O executes</a:t>
            </a:r>
          </a:p>
          <a:p>
            <a:pPr lvl="1"/>
            <a:r>
              <a:rPr lang="en-US" altLang="en-US" sz="2000" dirty="0"/>
              <a:t>Difficult to use</a:t>
            </a:r>
          </a:p>
          <a:p>
            <a:pPr lvl="1"/>
            <a:r>
              <a:rPr lang="en-US" altLang="en-US" sz="2000" dirty="0"/>
              <a:t>I/O subsystem signals process when I/O completed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>
            <a:extLst>
              <a:ext uri="{FF2B5EF4-FFF2-40B4-BE49-F238E27FC236}">
                <a16:creationId xmlns:a16="http://schemas.microsoft.com/office/drawing/2014/main" id="{858E58E6-538F-4019-8C6F-1C93DBCE34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261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Two I/O Methods</a:t>
            </a:r>
          </a:p>
        </p:txBody>
      </p:sp>
      <p:sp>
        <p:nvSpPr>
          <p:cNvPr id="50178" name="Text Box 4">
            <a:extLst>
              <a:ext uri="{FF2B5EF4-FFF2-40B4-BE49-F238E27FC236}">
                <a16:creationId xmlns:a16="http://schemas.microsoft.com/office/drawing/2014/main" id="{9933660C-8025-4A0C-B008-A331DCBB9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6213" y="4981575"/>
            <a:ext cx="1735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Synchronous</a:t>
            </a:r>
          </a:p>
        </p:txBody>
      </p:sp>
      <p:sp>
        <p:nvSpPr>
          <p:cNvPr id="50179" name="Text Box 5">
            <a:extLst>
              <a:ext uri="{FF2B5EF4-FFF2-40B4-BE49-F238E27FC236}">
                <a16:creationId xmlns:a16="http://schemas.microsoft.com/office/drawing/2014/main" id="{F21A3F22-64CB-4878-9793-40AFF1627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0" y="5000625"/>
            <a:ext cx="3086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Asynchronous</a:t>
            </a:r>
          </a:p>
        </p:txBody>
      </p:sp>
      <p:pic>
        <p:nvPicPr>
          <p:cNvPr id="50180" name="Picture 2">
            <a:extLst>
              <a:ext uri="{FF2B5EF4-FFF2-40B4-BE49-F238E27FC236}">
                <a16:creationId xmlns:a16="http://schemas.microsoft.com/office/drawing/2014/main" id="{039E511C-BBA5-42FF-8280-8E039A3C9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1573213"/>
            <a:ext cx="7675562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D7A9CE15-8757-4FFF-A1F9-6247FA39AD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219" y="224261"/>
            <a:ext cx="78009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Vectored I/O</a:t>
            </a:r>
          </a:p>
        </p:txBody>
      </p:sp>
      <p:sp>
        <p:nvSpPr>
          <p:cNvPr id="52226" name="Rectangle 3">
            <a:extLst>
              <a:ext uri="{FF2B5EF4-FFF2-40B4-BE49-F238E27FC236}">
                <a16:creationId xmlns:a16="http://schemas.microsoft.com/office/drawing/2014/main" id="{CEDA2B38-1626-4877-966B-C3B4A6A636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138238"/>
            <a:ext cx="7783788" cy="4530725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Vectored I/O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allows one system call to perform multiple I/O operations</a:t>
            </a:r>
          </a:p>
          <a:p>
            <a:r>
              <a:rPr lang="en-US" altLang="en-US" sz="2400" dirty="0"/>
              <a:t>For example, Unix </a:t>
            </a:r>
            <a:r>
              <a:rPr lang="en-US" alt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readve</a:t>
            </a: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/>
              <a:t>accepts a vector of multiple buffers to read into or write from</a:t>
            </a:r>
          </a:p>
          <a:p>
            <a:r>
              <a:rPr lang="en-US" altLang="en-US" sz="2400" dirty="0"/>
              <a:t>This scatter-gather method better than multiple individual I/O calls</a:t>
            </a:r>
          </a:p>
          <a:p>
            <a:pPr lvl="1"/>
            <a:r>
              <a:rPr lang="en-US" altLang="en-US" sz="2400" dirty="0"/>
              <a:t>Decreases context switching and system call overhead</a:t>
            </a:r>
          </a:p>
          <a:p>
            <a:pPr lvl="1"/>
            <a:r>
              <a:rPr lang="en-US" altLang="en-US" sz="2400" dirty="0"/>
              <a:t>Some versions provide atomicity</a:t>
            </a:r>
          </a:p>
          <a:p>
            <a:pPr lvl="2"/>
            <a:r>
              <a:rPr lang="en-US" altLang="en-US" sz="2400" dirty="0"/>
              <a:t>Avoid for example worry about multiple threads changing data as reads / writes occurring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id="{FC6E4D92-065D-4F45-8998-46148C5B26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5951" y="238549"/>
            <a:ext cx="7829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Kernel I/O Subsystem</a:t>
            </a:r>
          </a:p>
        </p:txBody>
      </p:sp>
      <p:sp>
        <p:nvSpPr>
          <p:cNvPr id="54274" name="Rectangle 3">
            <a:extLst>
              <a:ext uri="{FF2B5EF4-FFF2-40B4-BE49-F238E27FC236}">
                <a16:creationId xmlns:a16="http://schemas.microsoft.com/office/drawing/2014/main" id="{CBBCB648-08BD-4FE6-BFD8-D53952D218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725" y="1001713"/>
            <a:ext cx="7627938" cy="4826000"/>
          </a:xfrm>
        </p:spPr>
        <p:txBody>
          <a:bodyPr/>
          <a:lstStyle/>
          <a:p>
            <a:r>
              <a:rPr lang="en-US" altLang="en-US" sz="2000" dirty="0"/>
              <a:t>Scheduling</a:t>
            </a:r>
          </a:p>
          <a:p>
            <a:pPr lvl="1"/>
            <a:r>
              <a:rPr lang="en-US" altLang="en-US" sz="2000" dirty="0"/>
              <a:t>Some I/O request ordering via per-device queue</a:t>
            </a:r>
          </a:p>
          <a:p>
            <a:pPr lvl="1"/>
            <a:r>
              <a:rPr lang="en-US" altLang="en-US" sz="2000" dirty="0"/>
              <a:t>Some OSs try fairness</a:t>
            </a:r>
          </a:p>
          <a:p>
            <a:pPr lvl="1"/>
            <a:r>
              <a:rPr lang="en-US" altLang="en-US" sz="2000" dirty="0"/>
              <a:t>Some implement Quality Of Service (i.e. IPQOS)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sz="2000" dirty="0"/>
              <a:t> - store data in memory while transferring between devices</a:t>
            </a:r>
          </a:p>
          <a:p>
            <a:pPr lvl="1"/>
            <a:r>
              <a:rPr lang="en-US" altLang="en-US" sz="2000" dirty="0"/>
              <a:t>To cope with device speed mismatch</a:t>
            </a:r>
          </a:p>
          <a:p>
            <a:pPr lvl="1"/>
            <a:r>
              <a:rPr lang="en-US" altLang="en-US" sz="2000" dirty="0"/>
              <a:t>To cope with device transfer size mismatch</a:t>
            </a:r>
          </a:p>
          <a:p>
            <a:pPr lvl="1"/>
            <a:r>
              <a:rPr lang="en-US" altLang="en-US" sz="2000" dirty="0"/>
              <a:t>To maintain </a:t>
            </a:r>
            <a:r>
              <a:rPr lang="ja-JP" altLang="en-US" sz="2000" dirty="0"/>
              <a:t>“</a:t>
            </a:r>
            <a:r>
              <a:rPr lang="en-US" altLang="ja-JP" sz="2000" dirty="0"/>
              <a:t>copy semantics</a:t>
            </a:r>
            <a:r>
              <a:rPr lang="ja-JP" altLang="en-US" sz="2000" dirty="0"/>
              <a:t>”</a:t>
            </a:r>
            <a:endParaRPr lang="en-US" altLang="ja-JP" sz="2000" dirty="0"/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two copies of the data</a:t>
            </a:r>
          </a:p>
          <a:p>
            <a:pPr lvl="2"/>
            <a:r>
              <a:rPr lang="en-US" altLang="en-US" sz="2000" dirty="0"/>
              <a:t>Kernel and user</a:t>
            </a:r>
          </a:p>
          <a:p>
            <a:pPr lvl="2"/>
            <a:r>
              <a:rPr lang="en-US" altLang="en-US" sz="2000" dirty="0"/>
              <a:t>Varying sizes</a:t>
            </a:r>
          </a:p>
          <a:p>
            <a:pPr lvl="2"/>
            <a:r>
              <a:rPr lang="en-US" altLang="en-US" sz="2000" dirty="0"/>
              <a:t>Full  / being processed and not-full / being used</a:t>
            </a:r>
          </a:p>
          <a:p>
            <a:pPr lvl="2"/>
            <a:r>
              <a:rPr lang="en-US" altLang="en-US" sz="2000" dirty="0"/>
              <a:t>Copy-on-write can be used for efficiency in some cases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id="{FF3B3E1F-A68F-4BE7-8FF6-54EF150B8E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B06C7943-81F1-46F5-B026-4071131187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725" y="1150938"/>
            <a:ext cx="7736438" cy="4530725"/>
          </a:xfrm>
        </p:spPr>
        <p:txBody>
          <a:bodyPr/>
          <a:lstStyle/>
          <a:p>
            <a:r>
              <a:rPr lang="en-US" altLang="en-US" sz="2400" dirty="0"/>
              <a:t>Explore the structure of an operating system</a:t>
            </a:r>
            <a:r>
              <a:rPr lang="ja-JP" altLang="en-US" sz="2400" dirty="0"/>
              <a:t>’</a:t>
            </a:r>
            <a:r>
              <a:rPr lang="en-US" altLang="ja-JP" sz="2400" dirty="0"/>
              <a:t>s I/O subsystem</a:t>
            </a:r>
          </a:p>
          <a:p>
            <a:endParaRPr lang="en-US" altLang="en-US" sz="2400" dirty="0"/>
          </a:p>
          <a:p>
            <a:r>
              <a:rPr lang="en-US" altLang="en-US" sz="2400" dirty="0"/>
              <a:t>Discuss the principles and complexities of I/O hardware</a:t>
            </a:r>
          </a:p>
          <a:p>
            <a:endParaRPr lang="en-US" altLang="en-US" sz="2400" dirty="0"/>
          </a:p>
          <a:p>
            <a:r>
              <a:rPr lang="en-US" altLang="en-US" sz="2400" dirty="0"/>
              <a:t>Explain the performance aspects of I/O hardware and software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>
            <a:extLst>
              <a:ext uri="{FF2B5EF4-FFF2-40B4-BE49-F238E27FC236}">
                <a16:creationId xmlns:a16="http://schemas.microsoft.com/office/drawing/2014/main" id="{9AC8B916-2065-4AE6-B1F0-AF1062D90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3964" y="234598"/>
            <a:ext cx="7762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Device-status Table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84834D41-1EA6-4C3E-B616-CD6A4ACC9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1392238"/>
            <a:ext cx="7497762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>
            <a:extLst>
              <a:ext uri="{FF2B5EF4-FFF2-40B4-BE49-F238E27FC236}">
                <a16:creationId xmlns:a16="http://schemas.microsoft.com/office/drawing/2014/main" id="{C9015447-FAEF-4634-AB90-1FCED7F4A1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922" y="235991"/>
            <a:ext cx="8018463" cy="576263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Common PC and Data-center I/O devices and Interface Speeds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5DA65211-7206-465F-9893-BF32E05F0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022350"/>
            <a:ext cx="7745412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id="{464DE58C-5718-44C1-9D58-436D4B5F6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568" y="233592"/>
            <a:ext cx="79089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Kernel I/O Subsystem</a:t>
            </a:r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id="{19C4A21C-8CEE-4261-91F1-CB7412E1C8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725" y="1165225"/>
            <a:ext cx="7600950" cy="4530725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Caching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- faster device holding copy of data</a:t>
            </a:r>
          </a:p>
          <a:p>
            <a:pPr lvl="1"/>
            <a:r>
              <a:rPr lang="en-US" altLang="en-US" sz="2400" dirty="0"/>
              <a:t>Always just a copy</a:t>
            </a:r>
          </a:p>
          <a:p>
            <a:pPr lvl="1"/>
            <a:r>
              <a:rPr lang="en-US" altLang="en-US" sz="2400" dirty="0"/>
              <a:t>Key to performance</a:t>
            </a:r>
          </a:p>
          <a:p>
            <a:pPr lvl="1"/>
            <a:r>
              <a:rPr lang="en-US" altLang="en-US" sz="2400" dirty="0"/>
              <a:t>Sometimes combined with buffering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Spooling</a:t>
            </a:r>
            <a:r>
              <a:rPr lang="en-US" altLang="en-US" sz="2400" dirty="0"/>
              <a:t> - hold output for a device</a:t>
            </a:r>
          </a:p>
          <a:p>
            <a:pPr lvl="1"/>
            <a:r>
              <a:rPr lang="en-US" altLang="en-US" sz="2400" dirty="0"/>
              <a:t>If device can serve only one request at a time </a:t>
            </a:r>
          </a:p>
          <a:p>
            <a:pPr lvl="1"/>
            <a:r>
              <a:rPr lang="en-US" altLang="en-US" sz="2400" dirty="0"/>
              <a:t>i.e., Printing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Device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reservation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- provides exclusive access to a device</a:t>
            </a:r>
          </a:p>
          <a:p>
            <a:pPr lvl="1"/>
            <a:r>
              <a:rPr lang="en-US" altLang="en-US" sz="2400" dirty="0"/>
              <a:t>System calls for allocation and de-allocation</a:t>
            </a:r>
          </a:p>
          <a:p>
            <a:pPr lvl="1"/>
            <a:r>
              <a:rPr lang="en-US" altLang="en-US" sz="2400" dirty="0"/>
              <a:t>Watch out for deadlock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id="{5C1B68CB-58F6-4FA6-953E-D67F222CA8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221" y="239554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Error Handling</a:t>
            </a:r>
          </a:p>
        </p:txBody>
      </p:sp>
      <p:sp>
        <p:nvSpPr>
          <p:cNvPr id="62466" name="Rectangle 3">
            <a:extLst>
              <a:ext uri="{FF2B5EF4-FFF2-40B4-BE49-F238E27FC236}">
                <a16:creationId xmlns:a16="http://schemas.microsoft.com/office/drawing/2014/main" id="{52069396-B5D0-456D-A7C0-3DCFCC98AC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6959600" cy="4530725"/>
          </a:xfrm>
        </p:spPr>
        <p:txBody>
          <a:bodyPr/>
          <a:lstStyle/>
          <a:p>
            <a:r>
              <a:rPr lang="en-US" altLang="en-US" sz="2400" dirty="0"/>
              <a:t>OS can recover from disk read, device unavailable, transient write failures</a:t>
            </a:r>
          </a:p>
          <a:p>
            <a:pPr lvl="1"/>
            <a:r>
              <a:rPr lang="en-US" altLang="en-US" sz="2400" dirty="0"/>
              <a:t>Retry a read or write, for example</a:t>
            </a:r>
          </a:p>
          <a:p>
            <a:pPr lvl="1"/>
            <a:r>
              <a:rPr lang="en-US" altLang="en-US" sz="2400" dirty="0"/>
              <a:t>Some systems more advanced – Solaris FMA, AIX </a:t>
            </a:r>
          </a:p>
          <a:p>
            <a:pPr lvl="2"/>
            <a:r>
              <a:rPr lang="en-US" altLang="en-US" sz="2400" dirty="0"/>
              <a:t>Track error frequencies, stop using device with increasing frequency of retry-able errors</a:t>
            </a:r>
          </a:p>
          <a:p>
            <a:r>
              <a:rPr lang="en-US" altLang="en-US" sz="2400" dirty="0"/>
              <a:t>Most return an error number or code when I/O request fails </a:t>
            </a:r>
          </a:p>
          <a:p>
            <a:r>
              <a:rPr lang="en-US" altLang="en-US" sz="2400" dirty="0"/>
              <a:t>System error logs hold problem reports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>
            <a:extLst>
              <a:ext uri="{FF2B5EF4-FFF2-40B4-BE49-F238E27FC236}">
                <a16:creationId xmlns:a16="http://schemas.microsoft.com/office/drawing/2014/main" id="{A4B5B555-FA9A-4417-93E1-FAE0ECA6BE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4559" y="22921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I/O Protection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714FAF1A-9D1F-4557-BD5D-9693B12783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43013"/>
            <a:ext cx="6835775" cy="4530725"/>
          </a:xfrm>
        </p:spPr>
        <p:txBody>
          <a:bodyPr/>
          <a:lstStyle/>
          <a:p>
            <a:r>
              <a:rPr lang="en-US" altLang="en-US" sz="2400" dirty="0"/>
              <a:t>User process may accidentally or purposefully attempt to disrupt normal operation via illegal I/O instructions</a:t>
            </a:r>
          </a:p>
          <a:p>
            <a:pPr lvl="1"/>
            <a:r>
              <a:rPr lang="en-US" altLang="en-US" sz="2400" dirty="0"/>
              <a:t>All I/O instructions defined to be privileged</a:t>
            </a:r>
          </a:p>
          <a:p>
            <a:pPr lvl="1"/>
            <a:r>
              <a:rPr lang="en-US" altLang="en-US" sz="2400" dirty="0"/>
              <a:t>I/O must be performed via system calls</a:t>
            </a:r>
          </a:p>
          <a:p>
            <a:pPr lvl="2"/>
            <a:r>
              <a:rPr lang="en-US" altLang="en-US" sz="2400" dirty="0"/>
              <a:t>Memory-mapped and I/O port memory locations must be protected too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970AB051-68AF-4E96-A5C2-39225550EC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0480" y="242923"/>
            <a:ext cx="77041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Use of a System Call to Perform I/O</a:t>
            </a:r>
          </a:p>
        </p:txBody>
      </p:sp>
      <p:pic>
        <p:nvPicPr>
          <p:cNvPr id="66562" name="Picture 4">
            <a:extLst>
              <a:ext uri="{FF2B5EF4-FFF2-40B4-BE49-F238E27FC236}">
                <a16:creationId xmlns:a16="http://schemas.microsoft.com/office/drawing/2014/main" id="{05412E93-8689-448F-B3DC-81D8CB4A7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0" y="1344613"/>
            <a:ext cx="4864100" cy="47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>
            <a:extLst>
              <a:ext uri="{FF2B5EF4-FFF2-40B4-BE49-F238E27FC236}">
                <a16:creationId xmlns:a16="http://schemas.microsoft.com/office/drawing/2014/main" id="{79C64DAE-3517-40D0-9B51-15F43578C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1762" y="238549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Kernel Data Structures</a:t>
            </a:r>
          </a:p>
        </p:txBody>
      </p:sp>
      <p:sp>
        <p:nvSpPr>
          <p:cNvPr id="68610" name="Rectangle 3">
            <a:extLst>
              <a:ext uri="{FF2B5EF4-FFF2-40B4-BE49-F238E27FC236}">
                <a16:creationId xmlns:a16="http://schemas.microsoft.com/office/drawing/2014/main" id="{8A0AB2F2-3495-485D-BCAA-FADD20A9CC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50938"/>
            <a:ext cx="7955514" cy="4530725"/>
          </a:xfrm>
        </p:spPr>
        <p:txBody>
          <a:bodyPr/>
          <a:lstStyle/>
          <a:p>
            <a:r>
              <a:rPr lang="en-US" altLang="en-US" sz="2400" dirty="0"/>
              <a:t>Kernel keeps state info for I/O components, including open file tables, network connections, character device state</a:t>
            </a:r>
          </a:p>
          <a:p>
            <a:r>
              <a:rPr lang="en-US" altLang="en-US" sz="2400" dirty="0"/>
              <a:t>Many, many complex data structures to track buffers, memory allocation, </a:t>
            </a:r>
            <a:r>
              <a:rPr lang="ja-JP" altLang="en-US" sz="2400" dirty="0"/>
              <a:t>“</a:t>
            </a:r>
            <a:r>
              <a:rPr lang="en-US" altLang="ja-JP" sz="2400" dirty="0"/>
              <a:t>dirty</a:t>
            </a:r>
            <a:r>
              <a:rPr lang="ja-JP" altLang="en-US" sz="2400" dirty="0"/>
              <a:t>”</a:t>
            </a:r>
            <a:r>
              <a:rPr lang="en-US" altLang="ja-JP" sz="2400" dirty="0"/>
              <a:t> blocks</a:t>
            </a:r>
          </a:p>
          <a:p>
            <a:r>
              <a:rPr lang="en-US" altLang="en-US" sz="2400" dirty="0"/>
              <a:t>Some use object-oriented methods and message passing to implement I/O</a:t>
            </a:r>
          </a:p>
          <a:p>
            <a:pPr lvl="1"/>
            <a:r>
              <a:rPr lang="en-US" altLang="en-US" sz="2400" dirty="0"/>
              <a:t>Windows uses message passing</a:t>
            </a:r>
          </a:p>
          <a:p>
            <a:pPr lvl="2"/>
            <a:r>
              <a:rPr lang="en-US" altLang="en-US" sz="2400" dirty="0"/>
              <a:t>Message with I/O information passed from user mode into kernel</a:t>
            </a:r>
          </a:p>
          <a:p>
            <a:pPr lvl="2"/>
            <a:r>
              <a:rPr lang="en-US" altLang="en-US" sz="2400" dirty="0"/>
              <a:t>Message modified as it flows through to device driver and back to process</a:t>
            </a:r>
          </a:p>
          <a:p>
            <a:pPr lvl="2"/>
            <a:r>
              <a:rPr lang="en-US" altLang="en-US" sz="2400" dirty="0"/>
              <a:t>Pros / cons?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id="{F0020408-E2C5-4F47-8FB1-B1B78CDF02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7408" y="233592"/>
            <a:ext cx="78787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UNIX I/O Kernel Structure</a:t>
            </a:r>
            <a:endParaRPr lang="en-US" altLang="en-US" sz="2400" dirty="0"/>
          </a:p>
        </p:txBody>
      </p:sp>
      <p:pic>
        <p:nvPicPr>
          <p:cNvPr id="70658" name="Picture 2">
            <a:extLst>
              <a:ext uri="{FF2B5EF4-FFF2-40B4-BE49-F238E27FC236}">
                <a16:creationId xmlns:a16="http://schemas.microsoft.com/office/drawing/2014/main" id="{B7EBC59D-AC19-4318-BE61-C94EBBCCD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8" y="1344613"/>
            <a:ext cx="604996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8DD32D5B-7DBD-441D-80A7-C072E529CC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5236" y="247880"/>
            <a:ext cx="79089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Power Management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655138A9-D7D4-4371-85FD-B65AD83B6F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0425" y="1042988"/>
            <a:ext cx="7110413" cy="4530725"/>
          </a:xfrm>
        </p:spPr>
        <p:txBody>
          <a:bodyPr/>
          <a:lstStyle/>
          <a:p>
            <a:r>
              <a:rPr lang="en-US" altLang="en-US" sz="2400" dirty="0"/>
              <a:t>Not strictly domain of I/O, but much is I/O related</a:t>
            </a:r>
          </a:p>
          <a:p>
            <a:r>
              <a:rPr lang="en-US" altLang="en-US" sz="2400" dirty="0"/>
              <a:t>Computers and devices use electricity, generate heat, frequently require cooling</a:t>
            </a:r>
          </a:p>
          <a:p>
            <a:r>
              <a:rPr lang="en-US" altLang="en-US" sz="2400" dirty="0"/>
              <a:t>OSes can help manage and improve use</a:t>
            </a:r>
          </a:p>
          <a:p>
            <a:pPr lvl="1"/>
            <a:r>
              <a:rPr lang="en-US" altLang="en-US" sz="2400" dirty="0"/>
              <a:t>Cloud computing environments move virtual machines between servers</a:t>
            </a:r>
          </a:p>
          <a:p>
            <a:pPr lvl="2"/>
            <a:r>
              <a:rPr lang="en-US" altLang="en-US" sz="2400" dirty="0"/>
              <a:t>Can end up evacuating whole systems and shutting them down</a:t>
            </a:r>
          </a:p>
          <a:p>
            <a:r>
              <a:rPr lang="en-US" altLang="en-US" sz="2400" dirty="0"/>
              <a:t>Mobile computing has power management as first class OS aspect</a:t>
            </a:r>
          </a:p>
          <a:p>
            <a:pPr lvl="2"/>
            <a:endParaRPr lang="en-US" altLang="en-US" sz="1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95521C8B-CD33-415D-AD3C-DB723D6B1E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6576" y="247880"/>
            <a:ext cx="79089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Power Management (Cont.)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500199EF-D49E-4BB2-9BF7-0C62E03541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850" y="1065213"/>
            <a:ext cx="7694613" cy="4530725"/>
          </a:xfrm>
        </p:spPr>
        <p:txBody>
          <a:bodyPr/>
          <a:lstStyle/>
          <a:p>
            <a:r>
              <a:rPr lang="en-US" altLang="en-US" sz="2400" dirty="0"/>
              <a:t>For example, Android implements</a:t>
            </a:r>
          </a:p>
          <a:p>
            <a:pPr lvl="1"/>
            <a:r>
              <a:rPr lang="en-US" altLang="en-US" sz="2400" dirty="0"/>
              <a:t>Component-level power management</a:t>
            </a:r>
          </a:p>
          <a:p>
            <a:pPr lvl="2"/>
            <a:r>
              <a:rPr lang="en-US" altLang="en-US" sz="2400" dirty="0"/>
              <a:t>Understands relationship between components</a:t>
            </a:r>
          </a:p>
          <a:p>
            <a:pPr lvl="2"/>
            <a:r>
              <a:rPr lang="en-US" altLang="en-US" sz="2400" dirty="0"/>
              <a:t>Build device tree representing physical device topology</a:t>
            </a:r>
          </a:p>
          <a:p>
            <a:pPr lvl="2"/>
            <a:r>
              <a:rPr lang="en-US" altLang="en-US" sz="2400" dirty="0"/>
              <a:t>System bus -&gt; I/O subsystem -&gt; {flash, USB storage}</a:t>
            </a:r>
          </a:p>
          <a:p>
            <a:pPr lvl="2"/>
            <a:r>
              <a:rPr lang="en-US" altLang="en-US" sz="2400" dirty="0"/>
              <a:t>Device driver tracks state of device, whether in use</a:t>
            </a:r>
          </a:p>
          <a:p>
            <a:pPr lvl="2"/>
            <a:r>
              <a:rPr lang="en-US" altLang="en-US" sz="2400" dirty="0"/>
              <a:t>Unused component – turn it off</a:t>
            </a:r>
          </a:p>
          <a:p>
            <a:pPr lvl="2"/>
            <a:r>
              <a:rPr lang="en-US" altLang="en-US" sz="2400" dirty="0"/>
              <a:t>All devices in tree branch unused – turn off branch</a:t>
            </a:r>
          </a:p>
          <a:p>
            <a:pPr marL="857250" lvl="2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17277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534C0594-BE5E-46DC-819D-C87047DD9E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972"/>
            <a:ext cx="8229600" cy="576263"/>
          </a:xfrm>
        </p:spPr>
        <p:txBody>
          <a:bodyPr/>
          <a:lstStyle/>
          <a:p>
            <a:r>
              <a:rPr lang="en-US" altLang="en-US" dirty="0"/>
              <a:t>Overview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87164BC3-DED8-46E6-A457-9A36278040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0737" y="1165225"/>
            <a:ext cx="7754095" cy="4530725"/>
          </a:xfrm>
        </p:spPr>
        <p:txBody>
          <a:bodyPr/>
          <a:lstStyle/>
          <a:p>
            <a:r>
              <a:rPr lang="en-US" altLang="en-US" sz="2400" dirty="0"/>
              <a:t>I/O management is a major component of </a:t>
            </a:r>
            <a:r>
              <a:rPr lang="en-US" altLang="en-US" sz="2400" dirty="0" smtClean="0"/>
              <a:t>OS </a:t>
            </a:r>
            <a:r>
              <a:rPr lang="en-US" altLang="en-US" sz="2400" dirty="0"/>
              <a:t>design and operation</a:t>
            </a:r>
          </a:p>
          <a:p>
            <a:pPr lvl="1"/>
            <a:r>
              <a:rPr lang="en-US" altLang="en-US" sz="2400" dirty="0"/>
              <a:t>Important aspect of computer operation</a:t>
            </a:r>
          </a:p>
          <a:p>
            <a:pPr lvl="1"/>
            <a:r>
              <a:rPr lang="en-US" altLang="en-US" sz="2400" dirty="0"/>
              <a:t>I/O devices vary greatly</a:t>
            </a:r>
          </a:p>
          <a:p>
            <a:pPr lvl="1"/>
            <a:r>
              <a:rPr lang="en-US" altLang="en-US" sz="2400" dirty="0"/>
              <a:t>Various methods to control them</a:t>
            </a:r>
          </a:p>
          <a:p>
            <a:pPr lvl="1"/>
            <a:r>
              <a:rPr lang="en-US" altLang="en-US" sz="2400" dirty="0"/>
              <a:t>Performance management </a:t>
            </a:r>
          </a:p>
          <a:p>
            <a:pPr lvl="1"/>
            <a:r>
              <a:rPr lang="en-US" altLang="en-US" sz="2400" dirty="0"/>
              <a:t>New types of devices frequent</a:t>
            </a:r>
          </a:p>
          <a:p>
            <a:r>
              <a:rPr lang="en-US" altLang="en-US" sz="2400" dirty="0"/>
              <a:t>Ports, </a:t>
            </a:r>
            <a:r>
              <a:rPr lang="en-US" altLang="en-US" sz="2400" dirty="0" smtClean="0"/>
              <a:t>buses</a:t>
            </a:r>
            <a:r>
              <a:rPr lang="en-US" altLang="en-US" sz="2400" dirty="0"/>
              <a:t>, device controllers connect to various devices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Device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drivers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encapsulate device details</a:t>
            </a:r>
          </a:p>
          <a:p>
            <a:pPr lvl="1"/>
            <a:r>
              <a:rPr lang="en-US" altLang="en-US" sz="2400" dirty="0"/>
              <a:t>Present uniform device-access interface to I/O subsystem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95521C8B-CD33-415D-AD3C-DB723D6B1E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6576" y="247880"/>
            <a:ext cx="79089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Power Management (Cont.)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500199EF-D49E-4BB2-9BF7-0C62E03541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850" y="1065213"/>
            <a:ext cx="7694613" cy="4530725"/>
          </a:xfrm>
        </p:spPr>
        <p:txBody>
          <a:bodyPr/>
          <a:lstStyle/>
          <a:p>
            <a:r>
              <a:rPr lang="en-US" altLang="en-US" sz="2400" dirty="0"/>
              <a:t>For example, Android implements (Cont.)</a:t>
            </a:r>
          </a:p>
          <a:p>
            <a:pPr lvl="1"/>
            <a:r>
              <a:rPr lang="en-US" altLang="en-US" sz="2400" dirty="0"/>
              <a:t>Wake locks – like other locks but prevent sleep of device when lock is held</a:t>
            </a:r>
          </a:p>
          <a:p>
            <a:pPr lvl="1"/>
            <a:r>
              <a:rPr lang="en-US" altLang="en-US" sz="2400" dirty="0"/>
              <a:t>Power collapse – put a device into very deep sleep</a:t>
            </a:r>
          </a:p>
          <a:p>
            <a:pPr lvl="2"/>
            <a:r>
              <a:rPr lang="en-US" altLang="en-US" sz="2400" dirty="0"/>
              <a:t>Marginal power use</a:t>
            </a:r>
          </a:p>
          <a:p>
            <a:pPr lvl="2"/>
            <a:r>
              <a:rPr lang="en-US" altLang="en-US" sz="2400" dirty="0"/>
              <a:t>Only awake enough to respond to external stimuli (button press, incoming call)</a:t>
            </a:r>
          </a:p>
          <a:p>
            <a:r>
              <a:rPr lang="en-US" altLang="en-US" sz="2400" dirty="0"/>
              <a:t>Modern systems use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advanced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configuration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and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power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ACPI</a:t>
            </a:r>
            <a:r>
              <a:rPr lang="en-US" altLang="en-US" sz="2400" dirty="0"/>
              <a:t>) firmware providing code that runs as routines called by kernel for device discovery, management, error and power management </a:t>
            </a:r>
          </a:p>
          <a:p>
            <a:pPr lvl="2"/>
            <a:endParaRPr lang="en-US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>
            <a:extLst>
              <a:ext uri="{FF2B5EF4-FFF2-40B4-BE49-F238E27FC236}">
                <a16:creationId xmlns:a16="http://schemas.microsoft.com/office/drawing/2014/main" id="{16D944EE-1EA3-4A82-B104-987F92512C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568" y="238549"/>
            <a:ext cx="79089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Kernel I/O Subsystem Summary</a:t>
            </a:r>
          </a:p>
        </p:txBody>
      </p:sp>
      <p:sp>
        <p:nvSpPr>
          <p:cNvPr id="76802" name="Rectangle 3">
            <a:extLst>
              <a:ext uri="{FF2B5EF4-FFF2-40B4-BE49-F238E27FC236}">
                <a16:creationId xmlns:a16="http://schemas.microsoft.com/office/drawing/2014/main" id="{190EF5DC-0D54-4FD7-A45F-56C8D2F44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850" y="1065213"/>
            <a:ext cx="7694613" cy="4530725"/>
          </a:xfrm>
        </p:spPr>
        <p:txBody>
          <a:bodyPr/>
          <a:lstStyle/>
          <a:p>
            <a:r>
              <a:rPr lang="en-US" altLang="en-US" dirty="0"/>
              <a:t>In summary, the I/O subsystem coordinates an extensive collection of services that are available to applications and to other parts of the kernel</a:t>
            </a:r>
          </a:p>
          <a:p>
            <a:pPr lvl="1"/>
            <a:r>
              <a:rPr lang="en-US" altLang="en-US" dirty="0"/>
              <a:t>Management of the name space for files and devices</a:t>
            </a:r>
          </a:p>
          <a:p>
            <a:pPr lvl="1"/>
            <a:r>
              <a:rPr lang="en-US" altLang="en-US" dirty="0"/>
              <a:t>Access control to files and devices</a:t>
            </a:r>
          </a:p>
          <a:p>
            <a:pPr lvl="1"/>
            <a:r>
              <a:rPr lang="en-US" altLang="en-US" dirty="0"/>
              <a:t>Operation control (for example, a modem cannot seek())</a:t>
            </a:r>
          </a:p>
          <a:p>
            <a:pPr lvl="1"/>
            <a:r>
              <a:rPr lang="en-US" altLang="en-US" dirty="0"/>
              <a:t>File-system space allocation</a:t>
            </a:r>
          </a:p>
          <a:p>
            <a:pPr lvl="1"/>
            <a:r>
              <a:rPr lang="en-US" altLang="en-US" dirty="0"/>
              <a:t>Device allocation</a:t>
            </a:r>
          </a:p>
          <a:p>
            <a:pPr lvl="1"/>
            <a:r>
              <a:rPr lang="en-US" altLang="en-US" dirty="0"/>
              <a:t>Buffering, caching, and spooling</a:t>
            </a:r>
          </a:p>
          <a:p>
            <a:pPr lvl="1"/>
            <a:r>
              <a:rPr lang="en-US" altLang="en-US" dirty="0"/>
              <a:t>I/O scheduling</a:t>
            </a:r>
          </a:p>
          <a:p>
            <a:pPr lvl="1"/>
            <a:r>
              <a:rPr lang="en-US" altLang="en-US" dirty="0"/>
              <a:t>Device-status monitoring, error handling, and failure recovery</a:t>
            </a:r>
          </a:p>
          <a:p>
            <a:pPr lvl="1"/>
            <a:r>
              <a:rPr lang="en-US" altLang="en-US" dirty="0"/>
              <a:t>Device-driver configuration and initialization</a:t>
            </a:r>
          </a:p>
          <a:p>
            <a:pPr lvl="1"/>
            <a:r>
              <a:rPr lang="en-US" altLang="en-US" dirty="0"/>
              <a:t>Power management of I/O devices</a:t>
            </a:r>
          </a:p>
          <a:p>
            <a:r>
              <a:rPr lang="en-US" altLang="en-US" dirty="0"/>
              <a:t>The upper levels of the I/O subsystem access devices via the uniform interface provided by the device drivers</a:t>
            </a:r>
          </a:p>
          <a:p>
            <a:pPr lvl="2"/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A7407376-59C0-4D59-AD38-D00A3A46F7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98234" y="98849"/>
            <a:ext cx="7662863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Transforming I/O Requests to Hardware Operations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342A02EB-E740-445C-85C5-0E77768B39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138238"/>
            <a:ext cx="6945313" cy="4530725"/>
          </a:xfrm>
        </p:spPr>
        <p:txBody>
          <a:bodyPr/>
          <a:lstStyle/>
          <a:p>
            <a:r>
              <a:rPr lang="en-US" altLang="en-US" sz="2400" dirty="0"/>
              <a:t>Consider reading a file from disk for a process:</a:t>
            </a:r>
          </a:p>
          <a:p>
            <a:pPr lvl="1"/>
            <a:r>
              <a:rPr lang="en-US" altLang="en-US" sz="2400" dirty="0"/>
              <a:t>Determine device holding file </a:t>
            </a:r>
          </a:p>
          <a:p>
            <a:pPr lvl="1"/>
            <a:r>
              <a:rPr lang="en-US" altLang="en-US" sz="2400" dirty="0"/>
              <a:t>Translate name to device representation</a:t>
            </a:r>
          </a:p>
          <a:p>
            <a:pPr lvl="1"/>
            <a:r>
              <a:rPr lang="en-US" altLang="en-US" sz="2400" dirty="0"/>
              <a:t>Physically read data from disk into buffer</a:t>
            </a:r>
          </a:p>
          <a:p>
            <a:pPr lvl="1"/>
            <a:r>
              <a:rPr lang="en-US" altLang="en-US" sz="2400" dirty="0"/>
              <a:t>Make data available to requesting process</a:t>
            </a:r>
          </a:p>
          <a:p>
            <a:pPr lvl="1"/>
            <a:r>
              <a:rPr lang="en-US" altLang="en-US" sz="2400" dirty="0"/>
              <a:t>Return control to process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E1552483-F692-4CB4-995C-CCCD3E198F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6222" y="230223"/>
            <a:ext cx="77612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Life Cycle of An I/O Request</a:t>
            </a:r>
            <a:endParaRPr lang="en-US" altLang="en-US" sz="2400" dirty="0"/>
          </a:p>
        </p:txBody>
      </p:sp>
      <p:pic>
        <p:nvPicPr>
          <p:cNvPr id="80898" name="Picture 2">
            <a:extLst>
              <a:ext uri="{FF2B5EF4-FFF2-40B4-BE49-F238E27FC236}">
                <a16:creationId xmlns:a16="http://schemas.microsoft.com/office/drawing/2014/main" id="{00F06EC9-80DB-424C-BDC6-8B06BA2D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0" y="1106488"/>
            <a:ext cx="6362700" cy="502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FD6994BA-EDE7-495C-8D8C-3A5EE7F252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1230" y="235603"/>
            <a:ext cx="78882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STREAMS</a:t>
            </a:r>
          </a:p>
        </p:txBody>
      </p:sp>
      <p:sp>
        <p:nvSpPr>
          <p:cNvPr id="82946" name="Rectangle 3">
            <a:extLst>
              <a:ext uri="{FF2B5EF4-FFF2-40B4-BE49-F238E27FC236}">
                <a16:creationId xmlns:a16="http://schemas.microsoft.com/office/drawing/2014/main" id="{06159670-E9AC-4618-95C9-4E89AAF91F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0425" y="1150938"/>
            <a:ext cx="6864350" cy="4530725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STREAM</a:t>
            </a:r>
            <a:r>
              <a:rPr lang="en-US" altLang="en-US" sz="2000" dirty="0"/>
              <a:t> – a full-duplex communication channel between a user-level process and a device in Unix System V and beyond</a:t>
            </a:r>
            <a:endParaRPr lang="en-US" altLang="en-US" sz="900" dirty="0"/>
          </a:p>
          <a:p>
            <a:r>
              <a:rPr lang="en-US" altLang="en-US" sz="2000" dirty="0"/>
              <a:t>A STREAM consists of:</a:t>
            </a:r>
          </a:p>
          <a:p>
            <a:pPr lvl="1"/>
            <a:r>
              <a:rPr lang="en-US" altLang="en-US" sz="2000" dirty="0"/>
              <a:t>STREAM head interfaces with the user process</a:t>
            </a:r>
          </a:p>
          <a:p>
            <a:pPr lvl="1"/>
            <a:r>
              <a:rPr lang="en-US" altLang="en-US" sz="2000" dirty="0"/>
              <a:t>driver end interfaces with the device</a:t>
            </a:r>
          </a:p>
          <a:p>
            <a:pPr lvl="1"/>
            <a:r>
              <a:rPr lang="en-US" altLang="en-US" sz="2000" dirty="0"/>
              <a:t>zero or more STREAM modules between them</a:t>
            </a:r>
            <a:endParaRPr lang="en-US" altLang="en-US" sz="900" dirty="0"/>
          </a:p>
          <a:p>
            <a:r>
              <a:rPr lang="en-US" altLang="en-US" sz="2000" dirty="0"/>
              <a:t>Each module contains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read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queue</a:t>
            </a:r>
            <a:r>
              <a:rPr lang="en-US" altLang="en-US" sz="2000" dirty="0"/>
              <a:t> and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write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queue</a:t>
            </a:r>
          </a:p>
          <a:p>
            <a:endParaRPr lang="en-US" altLang="en-US" sz="900" dirty="0"/>
          </a:p>
          <a:p>
            <a:r>
              <a:rPr lang="en-US" altLang="en-US" sz="2000" dirty="0"/>
              <a:t>Message passing is used to communicate between queues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Flow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option to indicate available or busy</a:t>
            </a:r>
            <a:endParaRPr lang="en-US" altLang="en-US" sz="900" dirty="0"/>
          </a:p>
          <a:p>
            <a:r>
              <a:rPr lang="en-US" altLang="en-US" sz="2000" dirty="0"/>
              <a:t>Asynchronous internally, synchronous where user process communicates with stream head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C3A2A444-120B-463C-991F-88141875CC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6534" y="261777"/>
            <a:ext cx="7772400" cy="544513"/>
          </a:xfrm>
        </p:spPr>
        <p:txBody>
          <a:bodyPr/>
          <a:lstStyle/>
          <a:p>
            <a:pPr eaLnBrk="1" hangingPunct="1"/>
            <a:r>
              <a:rPr lang="en-US" altLang="en-US" dirty="0"/>
              <a:t>The STREAMS Structure</a:t>
            </a:r>
          </a:p>
        </p:txBody>
      </p:sp>
      <p:pic>
        <p:nvPicPr>
          <p:cNvPr id="84994" name="Picture 2">
            <a:extLst>
              <a:ext uri="{FF2B5EF4-FFF2-40B4-BE49-F238E27FC236}">
                <a16:creationId xmlns:a16="http://schemas.microsoft.com/office/drawing/2014/main" id="{CB0FC3E6-4FC1-4AC2-A1BD-29782DE3A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00" y="1181100"/>
            <a:ext cx="4548188" cy="472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D9BF8590-CF5F-4B61-835A-1C92C4EAF6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7909" y="233591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id="{A14E34B7-FFDD-472E-8C99-0A1488A82F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6289675" cy="4530725"/>
          </a:xfrm>
        </p:spPr>
        <p:txBody>
          <a:bodyPr/>
          <a:lstStyle/>
          <a:p>
            <a:r>
              <a:rPr lang="en-US" altLang="en-US" sz="2400" dirty="0"/>
              <a:t>I/O a major factor in system performance:</a:t>
            </a:r>
          </a:p>
          <a:p>
            <a:pPr lvl="1"/>
            <a:r>
              <a:rPr lang="en-US" altLang="en-US" sz="2400" dirty="0"/>
              <a:t>Demands CPU to execute device driver, kernel I/O code</a:t>
            </a:r>
          </a:p>
          <a:p>
            <a:pPr lvl="1"/>
            <a:r>
              <a:rPr lang="en-US" altLang="en-US" sz="2400" dirty="0"/>
              <a:t>Context switches due to interrupts</a:t>
            </a:r>
          </a:p>
          <a:p>
            <a:pPr lvl="1"/>
            <a:r>
              <a:rPr lang="en-US" altLang="en-US" sz="2400" dirty="0"/>
              <a:t>Data copying</a:t>
            </a:r>
          </a:p>
          <a:p>
            <a:pPr lvl="1"/>
            <a:r>
              <a:rPr lang="en-US" altLang="en-US" sz="2400" dirty="0"/>
              <a:t>Network traffic especially stressful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C622120C-9919-4C36-AA77-88EFAB33B7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8804" y="239552"/>
            <a:ext cx="775335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Intercomputer Communications</a:t>
            </a:r>
            <a:endParaRPr lang="en-US" altLang="en-US" sz="2400" dirty="0"/>
          </a:p>
        </p:txBody>
      </p:sp>
      <p:pic>
        <p:nvPicPr>
          <p:cNvPr id="89090" name="Picture 2">
            <a:extLst>
              <a:ext uri="{FF2B5EF4-FFF2-40B4-BE49-F238E27FC236}">
                <a16:creationId xmlns:a16="http://schemas.microsoft.com/office/drawing/2014/main" id="{BF4DBA67-1374-43B5-9D1C-F2E7AF18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1431925"/>
            <a:ext cx="8561387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>
            <a:extLst>
              <a:ext uri="{FF2B5EF4-FFF2-40B4-BE49-F238E27FC236}">
                <a16:creationId xmlns:a16="http://schemas.microsoft.com/office/drawing/2014/main" id="{682E0846-348D-4D80-A409-DF4B786D12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1924" y="225267"/>
            <a:ext cx="7742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Improving Performance</a:t>
            </a:r>
          </a:p>
        </p:txBody>
      </p:sp>
      <p:sp>
        <p:nvSpPr>
          <p:cNvPr id="91138" name="Rectangle 3">
            <a:extLst>
              <a:ext uri="{FF2B5EF4-FFF2-40B4-BE49-F238E27FC236}">
                <a16:creationId xmlns:a16="http://schemas.microsoft.com/office/drawing/2014/main" id="{B1007E33-33AC-4C5F-A1B3-1AFE600063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111250"/>
            <a:ext cx="7069137" cy="4530725"/>
          </a:xfrm>
        </p:spPr>
        <p:txBody>
          <a:bodyPr/>
          <a:lstStyle/>
          <a:p>
            <a:r>
              <a:rPr lang="en-US" altLang="en-US" sz="2400" dirty="0"/>
              <a:t>Reduce number of context switches</a:t>
            </a:r>
            <a:endParaRPr lang="en-US" altLang="en-US" sz="1000" dirty="0"/>
          </a:p>
          <a:p>
            <a:r>
              <a:rPr lang="en-US" altLang="en-US" sz="2400" dirty="0"/>
              <a:t>Reduce data copying</a:t>
            </a:r>
            <a:endParaRPr lang="en-US" altLang="en-US" sz="1000" dirty="0"/>
          </a:p>
          <a:p>
            <a:r>
              <a:rPr lang="en-US" altLang="en-US" sz="2400" dirty="0"/>
              <a:t>Reduce interrupts by using large transfers, smart controllers, polling</a:t>
            </a:r>
            <a:endParaRPr lang="en-US" altLang="en-US" sz="1000" dirty="0"/>
          </a:p>
          <a:p>
            <a:r>
              <a:rPr lang="en-US" altLang="en-US" sz="2400" dirty="0"/>
              <a:t>Use DMA</a:t>
            </a:r>
            <a:endParaRPr lang="en-US" altLang="en-US" sz="1000" dirty="0"/>
          </a:p>
          <a:p>
            <a:r>
              <a:rPr lang="en-US" altLang="en-US" sz="2400" dirty="0"/>
              <a:t>Use smarter hardware devices</a:t>
            </a:r>
            <a:endParaRPr lang="en-US" altLang="en-US" sz="1000" dirty="0"/>
          </a:p>
          <a:p>
            <a:r>
              <a:rPr lang="en-US" altLang="en-US" sz="2400" dirty="0"/>
              <a:t>Balance CPU, memory, bus, and I/O performance for highest throughput</a:t>
            </a:r>
            <a:endParaRPr lang="en-US" altLang="en-US" sz="1000" dirty="0"/>
          </a:p>
          <a:p>
            <a:r>
              <a:rPr lang="en-US" altLang="en-US" sz="2400" dirty="0"/>
              <a:t>Move user-mode processes / daemons to kernel threads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>
            <a:extLst>
              <a:ext uri="{FF2B5EF4-FFF2-40B4-BE49-F238E27FC236}">
                <a16:creationId xmlns:a16="http://schemas.microsoft.com/office/drawing/2014/main" id="{304D1C73-31C6-42C0-9C50-5AC642F5B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7074" y="233592"/>
            <a:ext cx="77724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Device-Functionality Progression</a:t>
            </a:r>
            <a:endParaRPr lang="en-US" altLang="en-US" sz="2400" dirty="0"/>
          </a:p>
        </p:txBody>
      </p:sp>
      <p:pic>
        <p:nvPicPr>
          <p:cNvPr id="93186" name="Picture 2">
            <a:extLst>
              <a:ext uri="{FF2B5EF4-FFF2-40B4-BE49-F238E27FC236}">
                <a16:creationId xmlns:a16="http://schemas.microsoft.com/office/drawing/2014/main" id="{3FBD62AD-0F2D-435A-8CE8-166CAB507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2632075" y="-34925"/>
            <a:ext cx="4267200" cy="714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2C23DA61-C363-4AED-8780-23702C2F1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1675" y="235603"/>
            <a:ext cx="79851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I/O Hardware</a:t>
            </a:r>
          </a:p>
        </p:txBody>
      </p:sp>
      <p:sp>
        <p:nvSpPr>
          <p:cNvPr id="12290" name="Rectangle 3">
            <a:extLst>
              <a:ext uri="{FF2B5EF4-FFF2-40B4-BE49-F238E27FC236}">
                <a16:creationId xmlns:a16="http://schemas.microsoft.com/office/drawing/2014/main" id="{BAC0676F-0BFC-4F84-82E0-553A4E0FB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2" y="1055689"/>
            <a:ext cx="7888287" cy="4760912"/>
          </a:xfrm>
        </p:spPr>
        <p:txBody>
          <a:bodyPr/>
          <a:lstStyle/>
          <a:p>
            <a:r>
              <a:rPr lang="en-US" altLang="en-US" sz="2000" dirty="0"/>
              <a:t>Incredible variety of I/O devices</a:t>
            </a:r>
          </a:p>
          <a:p>
            <a:pPr lvl="1"/>
            <a:r>
              <a:rPr lang="en-US" altLang="en-US" sz="2000" dirty="0"/>
              <a:t>Storage</a:t>
            </a:r>
          </a:p>
          <a:p>
            <a:pPr lvl="1"/>
            <a:r>
              <a:rPr lang="en-US" altLang="en-US" sz="2000" dirty="0"/>
              <a:t>Transmission</a:t>
            </a:r>
          </a:p>
          <a:p>
            <a:pPr lvl="1"/>
            <a:r>
              <a:rPr lang="en-US" altLang="en-US" sz="2000" dirty="0"/>
              <a:t>Human-interface</a:t>
            </a:r>
          </a:p>
          <a:p>
            <a:r>
              <a:rPr lang="en-US" altLang="en-US" sz="2000" dirty="0"/>
              <a:t>Common concepts – signals from I/O devices interface with computer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connection point for device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Bus</a:t>
            </a:r>
            <a:r>
              <a:rPr lang="en-US" altLang="en-US" sz="2000" dirty="0"/>
              <a:t> -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daisy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chain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or shared direct access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PCI</a:t>
            </a:r>
            <a:r>
              <a:rPr lang="en-US" altLang="en-US" sz="2000" dirty="0"/>
              <a:t> bus common in PCs and servers, PCI Express 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PCIe</a:t>
            </a:r>
            <a:r>
              <a:rPr lang="en-US" altLang="en-US" sz="2000" dirty="0"/>
              <a:t>) 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expansion</a:t>
            </a:r>
            <a:r>
              <a:rPr lang="en-US" altLang="en-US" sz="2000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bus</a:t>
            </a:r>
            <a:r>
              <a:rPr lang="en-US" altLang="en-US" sz="2000" dirty="0"/>
              <a:t> connects relatively slow devices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Serial-attached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SCSI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SAS</a:t>
            </a:r>
            <a:r>
              <a:rPr lang="en-US" altLang="en-US" sz="2000" dirty="0"/>
              <a:t>) common disk interface</a:t>
            </a:r>
          </a:p>
        </p:txBody>
      </p:sp>
    </p:spTree>
    <p:extLst>
      <p:ext uri="{BB962C8B-B14F-4D97-AF65-F5344CB8AC3E}">
        <p14:creationId xmlns:p14="http://schemas.microsoft.com/office/powerpoint/2010/main" val="69892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>
            <a:extLst>
              <a:ext uri="{FF2B5EF4-FFF2-40B4-BE49-F238E27FC236}">
                <a16:creationId xmlns:a16="http://schemas.microsoft.com/office/drawing/2014/main" id="{E2764967-9719-4079-B558-5D82253DBC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8375" y="233592"/>
            <a:ext cx="7772400" cy="57626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I/O Performance of Storage (and Network Latency)</a:t>
            </a:r>
            <a:endParaRPr lang="en-US" altLang="en-US" sz="1800" dirty="0"/>
          </a:p>
        </p:txBody>
      </p:sp>
      <p:pic>
        <p:nvPicPr>
          <p:cNvPr id="95234" name="Picture 3">
            <a:extLst>
              <a:ext uri="{FF2B5EF4-FFF2-40B4-BE49-F238E27FC236}">
                <a16:creationId xmlns:a16="http://schemas.microsoft.com/office/drawing/2014/main" id="{E20E7ECE-FA9D-4355-B854-013D9B825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1625600"/>
            <a:ext cx="8686800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>
            <a:extLst>
              <a:ext uri="{FF2B5EF4-FFF2-40B4-BE49-F238E27FC236}">
                <a16:creationId xmlns:a16="http://schemas.microsoft.com/office/drawing/2014/main" id="{6AA68FC3-C789-4481-90C1-DD4D3B67017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2C23DA61-C363-4AED-8780-23702C2F1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1675" y="172103"/>
            <a:ext cx="79851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I/O Hardware (Cont.)</a:t>
            </a:r>
          </a:p>
        </p:txBody>
      </p:sp>
      <p:sp>
        <p:nvSpPr>
          <p:cNvPr id="12290" name="Rectangle 3">
            <a:extLst>
              <a:ext uri="{FF2B5EF4-FFF2-40B4-BE49-F238E27FC236}">
                <a16:creationId xmlns:a16="http://schemas.microsoft.com/office/drawing/2014/main" id="{BAC0676F-0BFC-4F84-82E0-553A4E0FB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55689"/>
            <a:ext cx="7088188" cy="4938712"/>
          </a:xfrm>
        </p:spPr>
        <p:txBody>
          <a:bodyPr/>
          <a:lstStyle/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Controller</a:t>
            </a:r>
            <a:r>
              <a:rPr lang="en-US" altLang="en-US" sz="2400" dirty="0"/>
              <a:t> 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host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adapter</a:t>
            </a:r>
            <a:r>
              <a:rPr lang="en-US" altLang="en-US" sz="2400" dirty="0"/>
              <a:t>) – electronics that operate port, bus, device</a:t>
            </a:r>
          </a:p>
          <a:p>
            <a:pPr lvl="2"/>
            <a:r>
              <a:rPr lang="en-US" altLang="en-US" sz="2400" dirty="0"/>
              <a:t>Sometimes integrated</a:t>
            </a:r>
          </a:p>
          <a:p>
            <a:pPr lvl="2"/>
            <a:r>
              <a:rPr lang="en-US" altLang="en-US" sz="2400" dirty="0"/>
              <a:t>Sometimes separate circuit board (host adapter)</a:t>
            </a:r>
          </a:p>
          <a:p>
            <a:pPr lvl="2"/>
            <a:r>
              <a:rPr lang="en-US" altLang="en-US" sz="2400" dirty="0"/>
              <a:t>Contains processor, microcode, private memory, bus controller, etc.</a:t>
            </a:r>
          </a:p>
          <a:p>
            <a:pPr lvl="3"/>
            <a:r>
              <a:rPr lang="en-US" altLang="en-US" sz="2400" dirty="0"/>
              <a:t>Some talk to per-device controller with bus controller, microcode, memory, etc.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026">
            <a:extLst>
              <a:ext uri="{FF2B5EF4-FFF2-40B4-BE49-F238E27FC236}">
                <a16:creationId xmlns:a16="http://schemas.microsoft.com/office/drawing/2014/main" id="{9FB89C5A-998D-49E4-8BB5-0B4E32D74D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8825" y="111972"/>
            <a:ext cx="79279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 Typical PC Bus Structure</a:t>
            </a:r>
            <a:endParaRPr lang="en-US" altLang="en-US" sz="24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1A221B9-B796-495D-A9F5-297AF24C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99" y="1251926"/>
            <a:ext cx="7301740" cy="45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BADB22FB-BFC9-4E1F-BE26-CBE7193EBE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9554"/>
            <a:ext cx="8229600" cy="576263"/>
          </a:xfrm>
        </p:spPr>
        <p:txBody>
          <a:bodyPr/>
          <a:lstStyle/>
          <a:p>
            <a:r>
              <a:rPr lang="en-US" altLang="en-US" dirty="0"/>
              <a:t>I/O Hardware (Cont.)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BFB0E0AA-8373-48A8-8A91-0A1BE0DC72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0738" y="1069975"/>
            <a:ext cx="7026275" cy="4530725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Fibre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channel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FC</a:t>
            </a:r>
            <a:r>
              <a:rPr lang="en-US" altLang="en-US" sz="2400" dirty="0"/>
              <a:t>) is complex controller, usually separate circuit board 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host-bus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adapter</a:t>
            </a:r>
            <a:r>
              <a:rPr lang="en-US" altLang="en-US" sz="2400" dirty="0"/>
              <a:t>,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HBA</a:t>
            </a:r>
            <a:r>
              <a:rPr lang="en-US" altLang="en-US" sz="2400" dirty="0"/>
              <a:t>) plugging into bus</a:t>
            </a:r>
          </a:p>
          <a:p>
            <a:r>
              <a:rPr lang="en-US" altLang="en-US" sz="2400" dirty="0"/>
              <a:t>I/O instructions control devices</a:t>
            </a:r>
          </a:p>
          <a:p>
            <a:r>
              <a:rPr lang="en-US" altLang="en-US" sz="2400" dirty="0"/>
              <a:t>Devices usually have registers where device driver places commands, addresses, and data to write, or read data from registers after command execution</a:t>
            </a:r>
          </a:p>
          <a:p>
            <a:pPr lvl="1"/>
            <a:r>
              <a:rPr lang="en-US" altLang="en-US" sz="2400" dirty="0"/>
              <a:t>Data-in register, data-out register, status register, control register</a:t>
            </a:r>
          </a:p>
          <a:p>
            <a:pPr lvl="1"/>
            <a:r>
              <a:rPr lang="en-US" altLang="en-US" sz="2400" dirty="0"/>
              <a:t>Typically 1-4 bytes, or FIFO buffer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10994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BADB22FB-BFC9-4E1F-BE26-CBE7193EBE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9554"/>
            <a:ext cx="8229600" cy="576263"/>
          </a:xfrm>
        </p:spPr>
        <p:txBody>
          <a:bodyPr/>
          <a:lstStyle/>
          <a:p>
            <a:r>
              <a:rPr lang="en-US" altLang="en-US" dirty="0"/>
              <a:t>I/O Hardware (Cont.)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BFB0E0AA-8373-48A8-8A91-0A1BE0DC72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0738" y="1069975"/>
            <a:ext cx="7026275" cy="4530725"/>
          </a:xfrm>
        </p:spPr>
        <p:txBody>
          <a:bodyPr/>
          <a:lstStyle/>
          <a:p>
            <a:r>
              <a:rPr lang="en-US" altLang="en-US" sz="2400" dirty="0"/>
              <a:t>Devices have addresses, used by </a:t>
            </a:r>
          </a:p>
          <a:p>
            <a:pPr lvl="1"/>
            <a:r>
              <a:rPr lang="en-US" altLang="en-US" sz="2400" dirty="0"/>
              <a:t>Direct I/O instructions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Memory-mapped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I/O</a:t>
            </a:r>
          </a:p>
          <a:p>
            <a:pPr lvl="2"/>
            <a:r>
              <a:rPr lang="en-US" altLang="en-US" sz="2400" dirty="0">
                <a:solidFill>
                  <a:srgbClr val="000000"/>
                </a:solidFill>
              </a:rPr>
              <a:t>Device data and command registers mapped to processor address space</a:t>
            </a:r>
          </a:p>
          <a:p>
            <a:pPr lvl="2"/>
            <a:r>
              <a:rPr lang="en-US" altLang="en-US" sz="2400" dirty="0">
                <a:solidFill>
                  <a:srgbClr val="000000"/>
                </a:solidFill>
              </a:rPr>
              <a:t>Especially for large address spaces (graphics)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10919</TotalTime>
  <Words>2155</Words>
  <Application>Microsoft Office PowerPoint</Application>
  <PresentationFormat>如螢幕大小 (4:3)</PresentationFormat>
  <Paragraphs>345</Paragraphs>
  <Slides>51</Slides>
  <Notes>46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2" baseType="lpstr">
      <vt:lpstr>Monotype Sorts</vt:lpstr>
      <vt:lpstr>ＭＳ Ｐゴシック</vt:lpstr>
      <vt:lpstr>ＭＳ Ｐゴシック</vt:lpstr>
      <vt:lpstr>Arial</vt:lpstr>
      <vt:lpstr>Courier New</vt:lpstr>
      <vt:lpstr>Helvetica</vt:lpstr>
      <vt:lpstr>Times New Roman</vt:lpstr>
      <vt:lpstr>Verdana</vt:lpstr>
      <vt:lpstr>Webdings</vt:lpstr>
      <vt:lpstr>Wingdings</vt:lpstr>
      <vt:lpstr>os-8</vt:lpstr>
      <vt:lpstr>Chapter 12:  I/O Systems</vt:lpstr>
      <vt:lpstr>Chapter 12:  I/O Systems</vt:lpstr>
      <vt:lpstr>Objectives</vt:lpstr>
      <vt:lpstr>Overview</vt:lpstr>
      <vt:lpstr>I/O Hardware</vt:lpstr>
      <vt:lpstr>I/O Hardware (Cont.)</vt:lpstr>
      <vt:lpstr>A Typical PC Bus Structure</vt:lpstr>
      <vt:lpstr>I/O Hardware (Cont.)</vt:lpstr>
      <vt:lpstr>I/O Hardware (Cont.)</vt:lpstr>
      <vt:lpstr>Device I/O Port Locations on PCs (partial)</vt:lpstr>
      <vt:lpstr>Polling</vt:lpstr>
      <vt:lpstr>Interrupts</vt:lpstr>
      <vt:lpstr>Interrupt-Driven I/O Cycle</vt:lpstr>
      <vt:lpstr>Interrupts (Cont.)</vt:lpstr>
      <vt:lpstr>Latency</vt:lpstr>
      <vt:lpstr>Intel Pentium Processor Event-Vector Table</vt:lpstr>
      <vt:lpstr>Direct Memory Access</vt:lpstr>
      <vt:lpstr>Six Step Process to Perform DMA Transfer</vt:lpstr>
      <vt:lpstr>Application I/O Interface</vt:lpstr>
      <vt:lpstr>A Kernel I/O Structure</vt:lpstr>
      <vt:lpstr>Characteristics of I/O Devices</vt:lpstr>
      <vt:lpstr>Characteristics of I/O Devices (Cont.)</vt:lpstr>
      <vt:lpstr>Block and Character Devices</vt:lpstr>
      <vt:lpstr>Network Devices</vt:lpstr>
      <vt:lpstr>Clocks and Timers</vt:lpstr>
      <vt:lpstr>Nonblocking and Asynchronous I/O</vt:lpstr>
      <vt:lpstr>Two I/O Methods</vt:lpstr>
      <vt:lpstr>Vectored I/O</vt:lpstr>
      <vt:lpstr>Kernel I/O Subsystem</vt:lpstr>
      <vt:lpstr>Device-status Table</vt:lpstr>
      <vt:lpstr>Common PC and Data-center I/O devices and Interface Speeds</vt:lpstr>
      <vt:lpstr>Kernel I/O Subsystem</vt:lpstr>
      <vt:lpstr>Error Handling</vt:lpstr>
      <vt:lpstr>I/O Protection</vt:lpstr>
      <vt:lpstr>Use of a System Call to Perform I/O</vt:lpstr>
      <vt:lpstr>Kernel Data Structures</vt:lpstr>
      <vt:lpstr>UNIX I/O Kernel Structure</vt:lpstr>
      <vt:lpstr>Power Management</vt:lpstr>
      <vt:lpstr>Power Management (Cont.)</vt:lpstr>
      <vt:lpstr>Power Management (Cont.)</vt:lpstr>
      <vt:lpstr>Kernel I/O Subsystem Summary</vt:lpstr>
      <vt:lpstr>Transforming I/O Requests to Hardware Operations</vt:lpstr>
      <vt:lpstr>Life Cycle of An I/O Request</vt:lpstr>
      <vt:lpstr>STREAMS</vt:lpstr>
      <vt:lpstr>The STREAMS Structure</vt:lpstr>
      <vt:lpstr>Performance</vt:lpstr>
      <vt:lpstr>Intercomputer Communications</vt:lpstr>
      <vt:lpstr>Improving Performance</vt:lpstr>
      <vt:lpstr>Device-Functionality Progression</vt:lpstr>
      <vt:lpstr>I/O Performance of Storage (and Network Latency)</vt:lpstr>
      <vt:lpstr>End of Chapter 12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Chris Wang</cp:lastModifiedBy>
  <cp:revision>223</cp:revision>
  <cp:lastPrinted>2013-09-10T17:57:57Z</cp:lastPrinted>
  <dcterms:created xsi:type="dcterms:W3CDTF">2011-01-13T23:43:38Z</dcterms:created>
  <dcterms:modified xsi:type="dcterms:W3CDTF">2021-05-24T05:06:29Z</dcterms:modified>
</cp:coreProperties>
</file>